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7" r:id="rId2"/>
    <p:sldId id="260" r:id="rId3"/>
    <p:sldId id="325" r:id="rId4"/>
    <p:sldId id="261" r:id="rId5"/>
    <p:sldId id="326" r:id="rId6"/>
    <p:sldId id="262" r:id="rId7"/>
    <p:sldId id="328" r:id="rId8"/>
    <p:sldId id="263" r:id="rId9"/>
    <p:sldId id="264" r:id="rId10"/>
    <p:sldId id="265" r:id="rId11"/>
    <p:sldId id="327" r:id="rId12"/>
    <p:sldId id="268" r:id="rId13"/>
    <p:sldId id="273" r:id="rId14"/>
    <p:sldId id="266" r:id="rId15"/>
    <p:sldId id="267" r:id="rId16"/>
    <p:sldId id="274" r:id="rId17"/>
    <p:sldId id="275" r:id="rId18"/>
    <p:sldId id="276" r:id="rId19"/>
    <p:sldId id="277" r:id="rId20"/>
    <p:sldId id="278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313" r:id="rId29"/>
    <p:sldId id="324" r:id="rId30"/>
  </p:sldIdLst>
  <p:sldSz cx="9144000" cy="6858000" type="screen4x3"/>
  <p:notesSz cx="6781800" cy="9926638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43020" y="0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70" y="0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876613A-56C3-4F3A-9E88-62FD26E524CA}" type="datetimeFigureOut">
              <a:rPr lang="fa-IR" smtClean="0"/>
              <a:pPr/>
              <a:t>1438/08/21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43020" y="9428583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70" y="9428583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CEB2F7C-3442-47E4-8EAB-BCB5C4E0066A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48166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43020" y="0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70" y="0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74E42FB-28DC-4F5C-BCF1-78822C79B53A}" type="datetimeFigureOut">
              <a:rPr lang="fa-IR" smtClean="0"/>
              <a:pPr/>
              <a:t>1438/08/21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180" y="4715153"/>
            <a:ext cx="5425440" cy="4466987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43020" y="9428583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70" y="9428583"/>
            <a:ext cx="2938780" cy="496332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83E0E0C-A205-4E69-9676-02CE45737D50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8353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5796F-6707-4370-B53A-A32BA960432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79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a-IR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427397E-4A8F-4D1B-B8FC-D07D7AE9C6F2}" type="slidenum">
              <a:rPr lang="fa-IR" smtClean="0"/>
              <a:pPr/>
              <a:t>7</a:t>
            </a:fld>
            <a:endParaRPr lang="fa-IR" smtClean="0"/>
          </a:p>
        </p:txBody>
      </p:sp>
    </p:spTree>
    <p:extLst>
      <p:ext uri="{BB962C8B-B14F-4D97-AF65-F5344CB8AC3E}">
        <p14:creationId xmlns:p14="http://schemas.microsoft.com/office/powerpoint/2010/main" val="3948499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1CD91-D413-4ED8-ADD6-24C8350840C3}" type="datetimeFigureOut">
              <a:rPr lang="fa-IR" smtClean="0"/>
              <a:pPr/>
              <a:t>1438/08/21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80897-0972-4426-BA33-C273D51C618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1CD91-D413-4ED8-ADD6-24C8350840C3}" type="datetimeFigureOut">
              <a:rPr lang="fa-IR" smtClean="0"/>
              <a:pPr/>
              <a:t>1438/08/21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80897-0972-4426-BA33-C273D51C618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1CD91-D413-4ED8-ADD6-24C8350840C3}" type="datetimeFigureOut">
              <a:rPr lang="fa-IR" smtClean="0"/>
              <a:pPr/>
              <a:t>1438/08/21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80897-0972-4426-BA33-C273D51C618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1CD91-D413-4ED8-ADD6-24C8350840C3}" type="datetimeFigureOut">
              <a:rPr lang="fa-IR" smtClean="0"/>
              <a:pPr/>
              <a:t>1438/08/21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80897-0972-4426-BA33-C273D51C618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1CD91-D413-4ED8-ADD6-24C8350840C3}" type="datetimeFigureOut">
              <a:rPr lang="fa-IR" smtClean="0"/>
              <a:pPr/>
              <a:t>1438/08/21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80897-0972-4426-BA33-C273D51C618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1CD91-D413-4ED8-ADD6-24C8350840C3}" type="datetimeFigureOut">
              <a:rPr lang="fa-IR" smtClean="0"/>
              <a:pPr/>
              <a:t>1438/08/21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80897-0972-4426-BA33-C273D51C618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1CD91-D413-4ED8-ADD6-24C8350840C3}" type="datetimeFigureOut">
              <a:rPr lang="fa-IR" smtClean="0"/>
              <a:pPr/>
              <a:t>1438/08/21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80897-0972-4426-BA33-C273D51C618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1CD91-D413-4ED8-ADD6-24C8350840C3}" type="datetimeFigureOut">
              <a:rPr lang="fa-IR" smtClean="0"/>
              <a:pPr/>
              <a:t>1438/08/21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80897-0972-4426-BA33-C273D51C618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1CD91-D413-4ED8-ADD6-24C8350840C3}" type="datetimeFigureOut">
              <a:rPr lang="fa-IR" smtClean="0"/>
              <a:pPr/>
              <a:t>1438/08/21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80897-0972-4426-BA33-C273D51C618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1CD91-D413-4ED8-ADD6-24C8350840C3}" type="datetimeFigureOut">
              <a:rPr lang="fa-IR" smtClean="0"/>
              <a:pPr/>
              <a:t>1438/08/21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80897-0972-4426-BA33-C273D51C618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1CD91-D413-4ED8-ADD6-24C8350840C3}" type="datetimeFigureOut">
              <a:rPr lang="fa-IR" smtClean="0"/>
              <a:pPr/>
              <a:t>1438/08/21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80897-0972-4426-BA33-C273D51C618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1CD91-D413-4ED8-ADD6-24C8350840C3}" type="datetimeFigureOut">
              <a:rPr lang="fa-IR" smtClean="0"/>
              <a:pPr/>
              <a:t>1438/08/21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80897-0972-4426-BA33-C273D51C6182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8064896" cy="5976664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fa-IR" sz="3600" b="1" dirty="0" smtClean="0">
                <a:solidFill>
                  <a:srgbClr val="0070C0"/>
                </a:solidFill>
                <a:cs typeface="B Nazanin" pitchFamily="2" charset="-78"/>
              </a:rPr>
              <a:t/>
            </a:r>
            <a:br>
              <a:rPr lang="fa-IR" sz="3600" b="1" dirty="0" smtClean="0">
                <a:solidFill>
                  <a:srgbClr val="0070C0"/>
                </a:solidFill>
                <a:cs typeface="B Nazanin" pitchFamily="2" charset="-78"/>
              </a:rPr>
            </a:br>
            <a:r>
              <a:rPr lang="fa-IR" sz="3600" b="1" dirty="0" smtClean="0">
                <a:solidFill>
                  <a:srgbClr val="0070C0"/>
                </a:solidFill>
                <a:cs typeface="B Nazanin" pitchFamily="2" charset="-78"/>
              </a:rPr>
              <a:t>مراقبت‌هاي ادغام يافته كودك سالم</a:t>
            </a:r>
            <a:br>
              <a:rPr lang="fa-IR" sz="3600" b="1" dirty="0" smtClean="0">
                <a:solidFill>
                  <a:srgbClr val="0070C0"/>
                </a:solidFill>
                <a:cs typeface="B Nazanin" pitchFamily="2" charset="-78"/>
              </a:rPr>
            </a:br>
            <a:r>
              <a:rPr lang="fa-IR" sz="3600" b="1" dirty="0" smtClean="0">
                <a:solidFill>
                  <a:srgbClr val="0070C0"/>
                </a:solidFill>
                <a:cs typeface="B Nazanin" pitchFamily="2" charset="-78"/>
              </a:rPr>
              <a:t/>
            </a:r>
            <a:br>
              <a:rPr lang="fa-IR" sz="3600" b="1" dirty="0" smtClean="0">
                <a:solidFill>
                  <a:srgbClr val="0070C0"/>
                </a:solidFill>
                <a:cs typeface="B Nazanin" pitchFamily="2" charset="-78"/>
              </a:rPr>
            </a:br>
            <a:r>
              <a:rPr lang="fa-IR" sz="2000" b="1" dirty="0" smtClean="0">
                <a:solidFill>
                  <a:srgbClr val="0070C0"/>
                </a:solidFill>
                <a:cs typeface="B Nazanin" pitchFamily="2" charset="-78"/>
              </a:rPr>
              <a:t>اندازه‌گيري وزن و قد كودك </a:t>
            </a:r>
            <a:endParaRPr lang="fa-IR" sz="2000" b="1" dirty="0">
              <a:solidFill>
                <a:srgbClr val="0070C0"/>
              </a:solidFill>
              <a:latin typeface="Arial" pitchFamily="34" charset="0"/>
              <a:ea typeface="+mn-ea"/>
              <a:cs typeface="B Nazanin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4869160"/>
            <a:ext cx="5040560" cy="864096"/>
          </a:xfrm>
        </p:spPr>
        <p:txBody>
          <a:bodyPr>
            <a:normAutofit/>
          </a:bodyPr>
          <a:lstStyle/>
          <a:p>
            <a:r>
              <a:rPr lang="fa-IR" sz="2000" b="1" dirty="0" smtClean="0">
                <a:solidFill>
                  <a:srgbClr val="0070C0"/>
                </a:solidFill>
                <a:latin typeface="Arial" pitchFamily="34" charset="0"/>
                <a:cs typeface="B Nazanin" pitchFamily="2" charset="-78"/>
              </a:rPr>
              <a:t>خرداد ماه 1396</a:t>
            </a:r>
            <a:endParaRPr lang="fa-IR" sz="1800" b="1" dirty="0" smtClean="0">
              <a:solidFill>
                <a:srgbClr val="0070C0"/>
              </a:solidFill>
              <a:latin typeface="Arial" pitchFamily="34" charset="0"/>
              <a:cs typeface="B Nazanin" pitchFamily="2" charset="-78"/>
            </a:endParaRPr>
          </a:p>
          <a:p>
            <a:endParaRPr lang="fa-IR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 descr="بسم اله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2915816" y="404664"/>
            <a:ext cx="3594998" cy="2403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907704" y="476672"/>
            <a:ext cx="5416262" cy="6093296"/>
          </a:xfrm>
          <a:noFill/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81156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a-IR" sz="3600" b="1" dirty="0" smtClean="0">
                <a:solidFill>
                  <a:srgbClr val="0070C0"/>
                </a:solidFill>
                <a:cs typeface="B Nazanin" pitchFamily="2" charset="-78"/>
              </a:rPr>
              <a:t>اندازه گیری قد به صورت ايستاده </a:t>
            </a:r>
            <a:endParaRPr lang="fa-I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56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fa-IR" dirty="0" smtClean="0">
                <a:cs typeface="B Nazanin" pitchFamily="2" charset="-78"/>
              </a:rPr>
              <a:t>ا</a:t>
            </a:r>
            <a:r>
              <a:rPr lang="fa-IR" dirty="0" smtClean="0">
                <a:latin typeface="Arial" pitchFamily="34" charset="0"/>
                <a:cs typeface="B Nazanin" pitchFamily="2" charset="-78"/>
              </a:rPr>
              <a:t>ي</a:t>
            </a:r>
            <a:r>
              <a:rPr lang="fa-IR" dirty="0" smtClean="0">
                <a:cs typeface="B Nazanin" pitchFamily="2" charset="-78"/>
              </a:rPr>
              <a:t>ستادن صح</a:t>
            </a:r>
            <a:r>
              <a:rPr lang="fa-IR" dirty="0" smtClean="0">
                <a:latin typeface="Arial" pitchFamily="34" charset="0"/>
                <a:cs typeface="B Nazanin" pitchFamily="2" charset="-78"/>
              </a:rPr>
              <a:t>ي</a:t>
            </a:r>
            <a:r>
              <a:rPr lang="fa-IR" dirty="0" smtClean="0">
                <a:cs typeface="B Nazanin" pitchFamily="2" charset="-78"/>
              </a:rPr>
              <a:t>ح کودک (پشت سر، شانه ها، برآمدگی باسن، ماه</a:t>
            </a:r>
            <a:r>
              <a:rPr lang="fa-IR" dirty="0" smtClean="0">
                <a:latin typeface="Arial" pitchFamily="34" charset="0"/>
                <a:cs typeface="B Nazanin" pitchFamily="2" charset="-78"/>
              </a:rPr>
              <a:t>ي</a:t>
            </a:r>
            <a:r>
              <a:rPr lang="fa-IR" dirty="0" smtClean="0">
                <a:cs typeface="B Nazanin" pitchFamily="2" charset="-78"/>
              </a:rPr>
              <a:t>چه‌های ساق پا و پاشنه‌ها به صفحه‌ی عمودی مماس باشد، مادر زانوها و قوزک پای کودک را نگه دارد تا صاف با</a:t>
            </a:r>
            <a:r>
              <a:rPr lang="fa-IR" dirty="0" smtClean="0">
                <a:latin typeface="Arial" pitchFamily="34" charset="0"/>
                <a:cs typeface="B Nazanin" pitchFamily="2" charset="-78"/>
              </a:rPr>
              <a:t>ي</a:t>
            </a:r>
            <a:r>
              <a:rPr lang="fa-IR" dirty="0" smtClean="0">
                <a:cs typeface="B Nazanin" pitchFamily="2" charset="-78"/>
              </a:rPr>
              <a:t>ستد و ساق پا و پاشنه‌ها</a:t>
            </a:r>
            <a:r>
              <a:rPr lang="fa-IR" dirty="0" smtClean="0">
                <a:latin typeface="Arial" pitchFamily="34" charset="0"/>
                <a:cs typeface="B Nazanin" pitchFamily="2" charset="-78"/>
              </a:rPr>
              <a:t>ي</a:t>
            </a:r>
            <a:r>
              <a:rPr lang="fa-IR" dirty="0" smtClean="0">
                <a:cs typeface="B Nazanin" pitchFamily="2" charset="-78"/>
              </a:rPr>
              <a:t>ش بر صفحه‌ی عمودی پشتی مماس باشد)</a:t>
            </a:r>
          </a:p>
          <a:p>
            <a:r>
              <a:rPr lang="fa-IR" dirty="0" smtClean="0">
                <a:cs typeface="B Nazanin" pitchFamily="2" charset="-78"/>
              </a:rPr>
              <a:t> سر کودک در موقع</a:t>
            </a:r>
            <a:r>
              <a:rPr lang="fa-IR" dirty="0" smtClean="0">
                <a:latin typeface="Arial" pitchFamily="34" charset="0"/>
                <a:cs typeface="B Nazanin" pitchFamily="2" charset="-78"/>
              </a:rPr>
              <a:t>ي</a:t>
            </a:r>
            <a:r>
              <a:rPr lang="fa-IR" dirty="0" smtClean="0">
                <a:cs typeface="B Nazanin" pitchFamily="2" charset="-78"/>
              </a:rPr>
              <a:t>ت صح</a:t>
            </a:r>
            <a:r>
              <a:rPr lang="fa-IR" dirty="0" smtClean="0">
                <a:latin typeface="Arial" pitchFamily="34" charset="0"/>
                <a:cs typeface="B Nazanin" pitchFamily="2" charset="-78"/>
              </a:rPr>
              <a:t>ي</a:t>
            </a:r>
            <a:r>
              <a:rPr lang="fa-IR" dirty="0" smtClean="0">
                <a:cs typeface="B Nazanin" pitchFamily="2" charset="-78"/>
              </a:rPr>
              <a:t>ح (</a:t>
            </a:r>
            <a:r>
              <a:rPr lang="fa-IR" dirty="0" smtClean="0">
                <a:latin typeface="Arial" pitchFamily="34" charset="0"/>
                <a:cs typeface="B Nazanin" pitchFamily="2" charset="-78"/>
              </a:rPr>
              <a:t>ي</a:t>
            </a:r>
            <a:r>
              <a:rPr lang="fa-IR" dirty="0" smtClean="0">
                <a:cs typeface="B Nazanin" pitchFamily="2" charset="-78"/>
              </a:rPr>
              <a:t>ک خط افقی از مجرای گوش به حاش</a:t>
            </a:r>
            <a:r>
              <a:rPr lang="fa-IR" dirty="0" smtClean="0">
                <a:latin typeface="Arial" pitchFamily="34" charset="0"/>
                <a:cs typeface="B Nazanin" pitchFamily="2" charset="-78"/>
              </a:rPr>
              <a:t>ي</a:t>
            </a:r>
            <a:r>
              <a:rPr lang="fa-IR" dirty="0" smtClean="0">
                <a:cs typeface="B Nazanin" pitchFamily="2" charset="-78"/>
              </a:rPr>
              <a:t>ه‌ی پا</a:t>
            </a:r>
            <a:r>
              <a:rPr lang="fa-IR" dirty="0" smtClean="0">
                <a:latin typeface="Arial" pitchFamily="34" charset="0"/>
                <a:cs typeface="B Nazanin" pitchFamily="2" charset="-78"/>
              </a:rPr>
              <a:t>يي</a:t>
            </a:r>
            <a:r>
              <a:rPr lang="fa-IR" dirty="0" smtClean="0">
                <a:cs typeface="B Nazanin" pitchFamily="2" charset="-78"/>
              </a:rPr>
              <a:t>نی گودی چشم موازی صفحه اصلی باشد، سر به طرف روبرو) برای نگه داشتن سر در ا</a:t>
            </a:r>
            <a:r>
              <a:rPr lang="fa-IR" dirty="0" smtClean="0">
                <a:latin typeface="Arial" pitchFamily="34" charset="0"/>
                <a:cs typeface="B Nazanin" pitchFamily="2" charset="-78"/>
              </a:rPr>
              <a:t>ي</a:t>
            </a:r>
            <a:r>
              <a:rPr lang="fa-IR" dirty="0" smtClean="0">
                <a:cs typeface="B Nazanin" pitchFamily="2" charset="-78"/>
              </a:rPr>
              <a:t>ن وضع</a:t>
            </a:r>
            <a:r>
              <a:rPr lang="fa-IR" dirty="0" smtClean="0">
                <a:latin typeface="Arial" pitchFamily="34" charset="0"/>
                <a:cs typeface="B Nazanin" pitchFamily="2" charset="-78"/>
              </a:rPr>
              <a:t>ي</a:t>
            </a:r>
            <a:r>
              <a:rPr lang="fa-IR" dirty="0" smtClean="0">
                <a:cs typeface="B Nazanin" pitchFamily="2" charset="-78"/>
              </a:rPr>
              <a:t>ت با فضای م</a:t>
            </a:r>
            <a:r>
              <a:rPr lang="fa-IR" dirty="0" smtClean="0">
                <a:latin typeface="Arial" pitchFamily="34" charset="0"/>
                <a:cs typeface="B Nazanin" pitchFamily="2" charset="-78"/>
              </a:rPr>
              <a:t>ي</a:t>
            </a:r>
            <a:r>
              <a:rPr lang="fa-IR" dirty="0" smtClean="0">
                <a:cs typeface="B Nazanin" pitchFamily="2" charset="-78"/>
              </a:rPr>
              <a:t>ان انگشت شست و چهار انگشت د</a:t>
            </a:r>
            <a:r>
              <a:rPr lang="fa-IR" dirty="0" smtClean="0">
                <a:latin typeface="Arial" pitchFamily="34" charset="0"/>
                <a:cs typeface="B Nazanin" pitchFamily="2" charset="-78"/>
              </a:rPr>
              <a:t>ي</a:t>
            </a:r>
            <a:r>
              <a:rPr lang="fa-IR" dirty="0" smtClean="0">
                <a:cs typeface="B Nazanin" pitchFamily="2" charset="-78"/>
              </a:rPr>
              <a:t>گر به طور ثابت نگه دار</a:t>
            </a:r>
            <a:r>
              <a:rPr lang="fa-IR" dirty="0" smtClean="0">
                <a:latin typeface="Arial" pitchFamily="34" charset="0"/>
                <a:cs typeface="B Nazanin" pitchFamily="2" charset="-78"/>
              </a:rPr>
              <a:t>ي</a:t>
            </a:r>
            <a:r>
              <a:rPr lang="fa-IR" dirty="0" smtClean="0">
                <a:cs typeface="B Nazanin" pitchFamily="2" charset="-78"/>
              </a:rPr>
              <a:t>د</a:t>
            </a:r>
          </a:p>
          <a:p>
            <a:r>
              <a:rPr lang="fa-IR" dirty="0" smtClean="0">
                <a:cs typeface="B Nazanin" pitchFamily="2" charset="-78"/>
              </a:rPr>
              <a:t>فشار شکم کودک کمی به داخل</a:t>
            </a:r>
          </a:p>
          <a:p>
            <a:r>
              <a:rPr lang="fa-IR" dirty="0" smtClean="0">
                <a:cs typeface="B Nazanin" pitchFamily="2" charset="-78"/>
              </a:rPr>
              <a:t>مماس کردن صفحه متحرک فوقانی با سر کودک</a:t>
            </a:r>
          </a:p>
          <a:p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051720" y="548680"/>
            <a:ext cx="5508848" cy="5868889"/>
          </a:xfrm>
          <a:noFill/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95244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a-IR" sz="3200" b="1" dirty="0" smtClean="0">
                <a:solidFill>
                  <a:srgbClr val="0070C0"/>
                </a:solidFill>
                <a:cs typeface="B Nazanin" pitchFamily="2" charset="-78"/>
              </a:rPr>
              <a:t/>
            </a:r>
            <a:br>
              <a:rPr lang="fa-IR" sz="3200" b="1" dirty="0" smtClean="0">
                <a:solidFill>
                  <a:srgbClr val="0070C0"/>
                </a:solidFill>
                <a:cs typeface="B Nazanin" pitchFamily="2" charset="-78"/>
              </a:rPr>
            </a:br>
            <a:r>
              <a:rPr lang="fa-IR" sz="3200" b="1" dirty="0" smtClean="0">
                <a:solidFill>
                  <a:srgbClr val="0070C0"/>
                </a:solidFill>
                <a:cs typeface="B Nazanin" pitchFamily="2" charset="-78"/>
              </a:rPr>
              <a:t>روش </a:t>
            </a:r>
            <a:r>
              <a:rPr lang="fa-IR" sz="3200" b="1" dirty="0">
                <a:solidFill>
                  <a:srgbClr val="0070C0"/>
                </a:solidFill>
                <a:cs typeface="B Nazanin" pitchFamily="2" charset="-78"/>
              </a:rPr>
              <a:t>صحیح تشخیص ادم گوده گذار در هر دو پا</a:t>
            </a:r>
            <a:br>
              <a:rPr lang="fa-IR" sz="3200" b="1" dirty="0">
                <a:solidFill>
                  <a:srgbClr val="0070C0"/>
                </a:solidFill>
                <a:cs typeface="B Nazanin" pitchFamily="2" charset="-78"/>
              </a:rPr>
            </a:br>
            <a:endParaRPr lang="en-US" sz="3200" b="1" dirty="0">
              <a:solidFill>
                <a:srgbClr val="0070C0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7971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rtl="1"/>
            <a:r>
              <a:rPr lang="fa-IR" sz="2400" dirty="0" smtClean="0">
                <a:cs typeface="B Nazanin" pitchFamily="2" charset="-78"/>
              </a:rPr>
              <a:t>فشار ملايم </a:t>
            </a:r>
            <a:r>
              <a:rPr lang="ar-SA" sz="2400" dirty="0" smtClean="0">
                <a:cs typeface="B Nazanin" pitchFamily="2" charset="-78"/>
              </a:rPr>
              <a:t>با </a:t>
            </a:r>
            <a:r>
              <a:rPr lang="ar-SA" sz="2400" dirty="0">
                <a:cs typeface="B Nazanin" pitchFamily="2" charset="-78"/>
              </a:rPr>
              <a:t>انگشت دست </a:t>
            </a:r>
            <a:r>
              <a:rPr lang="ar-SA" sz="2400" dirty="0" smtClean="0">
                <a:cs typeface="B Nazanin" pitchFamily="2" charset="-78"/>
              </a:rPr>
              <a:t>به </a:t>
            </a:r>
            <a:r>
              <a:rPr lang="ar-SA" sz="2400" dirty="0">
                <a:cs typeface="B Nazanin" pitchFamily="2" charset="-78"/>
              </a:rPr>
              <a:t>بالای قوزك در داخل ساق به جایی كه استخوان ساق پا زیر پوست است، یا روی </a:t>
            </a:r>
            <a:r>
              <a:rPr lang="ar-SA" sz="2400" dirty="0" smtClean="0">
                <a:cs typeface="B Nazanin" pitchFamily="2" charset="-78"/>
              </a:rPr>
              <a:t>پاها</a:t>
            </a:r>
            <a:endParaRPr lang="fa-IR" sz="2400" dirty="0" smtClean="0">
              <a:cs typeface="B Nazanin" pitchFamily="2" charset="-78"/>
            </a:endParaRPr>
          </a:p>
          <a:p>
            <a:pPr algn="r" rtl="1"/>
            <a:r>
              <a:rPr lang="ar-SA" sz="2400" dirty="0" smtClean="0">
                <a:cs typeface="B Nazanin" pitchFamily="2" charset="-78"/>
              </a:rPr>
              <a:t>فشار حدود </a:t>
            </a:r>
            <a:r>
              <a:rPr lang="ar-SA" sz="2400" dirty="0">
                <a:cs typeface="B Nazanin" pitchFamily="2" charset="-78"/>
              </a:rPr>
              <a:t>سه ثانیه ادامه </a:t>
            </a:r>
            <a:r>
              <a:rPr lang="ar-SA" sz="2400" dirty="0" smtClean="0">
                <a:cs typeface="B Nazanin" pitchFamily="2" charset="-78"/>
              </a:rPr>
              <a:t>یابد </a:t>
            </a:r>
            <a:r>
              <a:rPr lang="ar-SA" sz="2400" dirty="0">
                <a:cs typeface="B Nazanin" pitchFamily="2" charset="-78"/>
              </a:rPr>
              <a:t>(مدت زمان لازم برای شمردن "یك هزار و یك"، "یك هزار و دو"، "یك هزار و سه" حدود سه ثانیه </a:t>
            </a:r>
            <a:r>
              <a:rPr lang="fa-IR" sz="2400" dirty="0" smtClean="0">
                <a:cs typeface="B Nazanin" pitchFamily="2" charset="-78"/>
              </a:rPr>
              <a:t>است</a:t>
            </a:r>
            <a:r>
              <a:rPr lang="ar-SA" sz="2400" dirty="0" smtClean="0">
                <a:cs typeface="B Nazanin" pitchFamily="2" charset="-78"/>
              </a:rPr>
              <a:t>)</a:t>
            </a:r>
            <a:endParaRPr lang="fa-IR" sz="2400" dirty="0" smtClean="0">
              <a:cs typeface="B Nazanin" pitchFamily="2" charset="-78"/>
            </a:endParaRPr>
          </a:p>
          <a:p>
            <a:pPr algn="r" rtl="1"/>
            <a:r>
              <a:rPr lang="ar-SA" sz="2400" dirty="0" smtClean="0">
                <a:cs typeface="B Nazanin" pitchFamily="2" charset="-78"/>
              </a:rPr>
              <a:t> </a:t>
            </a:r>
            <a:r>
              <a:rPr lang="ar-SA" sz="2400" dirty="0">
                <a:cs typeface="B Nazanin" pitchFamily="2" charset="-78"/>
              </a:rPr>
              <a:t>اگر كودكی مبتلا به ادم باشد، اثر انگشت در جایی كه مایع ادم در بافت بدن او تحت فشار قرار گرفته برای مدتی (حداقل چند ثانیه) باقی </a:t>
            </a:r>
            <a:r>
              <a:rPr lang="ar-SA" sz="2400" dirty="0" smtClean="0">
                <a:cs typeface="B Nazanin" pitchFamily="2" charset="-78"/>
              </a:rPr>
              <a:t>می</a:t>
            </a:r>
            <a:r>
              <a:rPr lang="fa-IR" sz="2400" dirty="0" smtClean="0">
                <a:cs typeface="B Nazanin" pitchFamily="2" charset="-78"/>
              </a:rPr>
              <a:t>‌</a:t>
            </a:r>
            <a:r>
              <a:rPr lang="ar-SA" sz="2400" dirty="0" smtClean="0">
                <a:cs typeface="B Nazanin" pitchFamily="2" charset="-78"/>
              </a:rPr>
              <a:t>ماند</a:t>
            </a:r>
            <a:endParaRPr lang="fa-IR" sz="2400" dirty="0" smtClean="0">
              <a:cs typeface="B Nazanin" pitchFamily="2" charset="-78"/>
            </a:endParaRPr>
          </a:p>
          <a:p>
            <a:pPr algn="r" rtl="1"/>
            <a:r>
              <a:rPr lang="ar-SA" sz="2400" dirty="0" smtClean="0">
                <a:cs typeface="B Nazanin" pitchFamily="2" charset="-78"/>
              </a:rPr>
              <a:t> </a:t>
            </a:r>
            <a:r>
              <a:rPr lang="ar-SA" sz="2400" dirty="0">
                <a:cs typeface="B Nazanin" pitchFamily="2" charset="-78"/>
              </a:rPr>
              <a:t>اگر هر دو پای كودكی آشكارا چنین نشانه هایی داشت می توان او را مبتلا به ادم ثبت </a:t>
            </a:r>
            <a:r>
              <a:rPr lang="ar-SA" sz="2400" dirty="0" smtClean="0">
                <a:cs typeface="B Nazanin" pitchFamily="2" charset="-78"/>
              </a:rPr>
              <a:t>كرد</a:t>
            </a:r>
            <a:endParaRPr lang="en-US" sz="2400" dirty="0">
              <a:cs typeface="B Nazanin" pitchFamily="2" charset="-78"/>
            </a:endParaRPr>
          </a:p>
          <a:p>
            <a:pPr algn="r" rtl="1"/>
            <a:r>
              <a:rPr lang="ar-SA" sz="2400" dirty="0">
                <a:cs typeface="B Nazanin" pitchFamily="2" charset="-78"/>
              </a:rPr>
              <a:t>وارد كردن فشار زیاد روی پوست </a:t>
            </a:r>
            <a:r>
              <a:rPr lang="ar-SA" sz="2400" dirty="0" smtClean="0">
                <a:cs typeface="B Nazanin" pitchFamily="2" charset="-78"/>
              </a:rPr>
              <a:t>می</a:t>
            </a:r>
            <a:r>
              <a:rPr lang="fa-IR" sz="2400" dirty="0" smtClean="0">
                <a:cs typeface="B Nazanin" pitchFamily="2" charset="-78"/>
              </a:rPr>
              <a:t>‌</a:t>
            </a:r>
            <a:r>
              <a:rPr lang="ar-SA" sz="2400" dirty="0" smtClean="0">
                <a:cs typeface="B Nazanin" pitchFamily="2" charset="-78"/>
              </a:rPr>
              <a:t>تواند </a:t>
            </a:r>
            <a:r>
              <a:rPr lang="ar-SA" sz="2400" dirty="0">
                <a:cs typeface="B Nazanin" pitchFamily="2" charset="-78"/>
              </a:rPr>
              <a:t>كاملاً دردناك </a:t>
            </a:r>
            <a:r>
              <a:rPr lang="ar-SA" sz="2400" dirty="0" smtClean="0">
                <a:cs typeface="B Nazanin" pitchFamily="2" charset="-78"/>
              </a:rPr>
              <a:t>باشد</a:t>
            </a:r>
            <a:endParaRPr lang="fa-IR" sz="2400" dirty="0" smtClean="0">
              <a:cs typeface="B Nazanin" pitchFamily="2" charset="-78"/>
            </a:endParaRPr>
          </a:p>
          <a:p>
            <a:pPr algn="r" rtl="1"/>
            <a:r>
              <a:rPr lang="ar-SA" sz="2400" dirty="0" smtClean="0">
                <a:cs typeface="B Nazanin" pitchFamily="2" charset="-78"/>
              </a:rPr>
              <a:t> </a:t>
            </a:r>
            <a:r>
              <a:rPr lang="ar-SA" sz="2400" dirty="0">
                <a:cs typeface="B Nazanin" pitchFamily="2" charset="-78"/>
              </a:rPr>
              <a:t>برای آزمایش ادم وارد كردن فشار زیاد لازم </a:t>
            </a:r>
            <a:r>
              <a:rPr lang="ar-SA" sz="2400" dirty="0" smtClean="0">
                <a:cs typeface="B Nazanin" pitchFamily="2" charset="-78"/>
              </a:rPr>
              <a:t>نیست</a:t>
            </a:r>
            <a:endParaRPr lang="fa-IR" sz="2400" dirty="0" smtClean="0">
              <a:cs typeface="B Nazanin" pitchFamily="2" charset="-78"/>
            </a:endParaRPr>
          </a:p>
          <a:p>
            <a:pPr algn="r" rtl="1"/>
            <a:r>
              <a:rPr lang="ar-SA" sz="2400" dirty="0" smtClean="0">
                <a:cs typeface="B Nazanin" pitchFamily="2" charset="-78"/>
              </a:rPr>
              <a:t>آزمایش </a:t>
            </a:r>
            <a:r>
              <a:rPr lang="ar-SA" sz="2400" dirty="0">
                <a:cs typeface="B Nazanin" pitchFamily="2" charset="-78"/>
              </a:rPr>
              <a:t>ادم باید پس از اندازه گیری قد و وزن انجام </a:t>
            </a:r>
            <a:r>
              <a:rPr lang="ar-SA" sz="2400" dirty="0" smtClean="0">
                <a:cs typeface="B Nazanin" pitchFamily="2" charset="-78"/>
              </a:rPr>
              <a:t>شود</a:t>
            </a:r>
            <a:endParaRPr lang="en-US" sz="24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9887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OVERVIEW OF METHODOLOGY: LENGTH MEASUREMENT USING LENGTH BOARD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X: Title of the Presentation -Name of Presenter</a:t>
            </a:r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483768" y="4293096"/>
            <a:ext cx="4724400" cy="19812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Children under 2 yrs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&lt;85 cm tall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Too ill to stand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Accuracy 0.1 cm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Measuring length requires experience &amp; patience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Anthropometric indicators measurement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guide FANTA.2003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87624" y="1340768"/>
            <a:ext cx="2160588" cy="2819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56176" y="1412776"/>
            <a:ext cx="2133600" cy="279033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7997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OVERVIEW OF METHODOLOGY: HEIGHT MEASUREMENT USING HEIGHT BOARD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Lecture X: Title of the Presentation -Name of Presenter</a:t>
            </a:r>
            <a:endParaRPr lang="en-US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491880" y="1412776"/>
            <a:ext cx="2360613" cy="304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2123728" y="4581128"/>
            <a:ext cx="5257800" cy="16002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Children &gt; 2 yrs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&gt; 85 cm tall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Accuracy 0.1 cm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Length may be up to 0.5 cm more than corresponding height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Anthropometric indicators Measurement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guide FANTA, 2003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29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8903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rtl="1"/>
            <a:r>
              <a:rPr lang="fa-IR" sz="3200" dirty="0" smtClean="0">
                <a:solidFill>
                  <a:srgbClr val="0070C0"/>
                </a:solidFill>
                <a:cs typeface="B Nazanin" pitchFamily="2" charset="-78"/>
              </a:rPr>
              <a:t/>
            </a:r>
            <a:br>
              <a:rPr lang="fa-IR" sz="3200" dirty="0" smtClean="0">
                <a:solidFill>
                  <a:srgbClr val="0070C0"/>
                </a:solidFill>
                <a:cs typeface="B Nazanin" pitchFamily="2" charset="-78"/>
              </a:rPr>
            </a:br>
            <a:r>
              <a:rPr lang="fa-IR" sz="3200" dirty="0" smtClean="0">
                <a:solidFill>
                  <a:srgbClr val="0070C0"/>
                </a:solidFill>
                <a:cs typeface="B Nazanin" pitchFamily="2" charset="-78"/>
              </a:rPr>
              <a:t>مروری </a:t>
            </a:r>
            <a:r>
              <a:rPr lang="fa-IR" sz="3200" dirty="0">
                <a:solidFill>
                  <a:srgbClr val="0070C0"/>
                </a:solidFill>
                <a:cs typeface="B Nazanin" pitchFamily="2" charset="-78"/>
              </a:rPr>
              <a:t>بر خطاهای شایع در </a:t>
            </a:r>
            <a:r>
              <a:rPr lang="fa-IR" sz="3200" dirty="0" smtClean="0">
                <a:solidFill>
                  <a:srgbClr val="0070C0"/>
                </a:solidFill>
                <a:cs typeface="B Nazanin" pitchFamily="2" charset="-78"/>
              </a:rPr>
              <a:t>اندازه‌گیری‌های تن‌سنجی</a:t>
            </a:r>
            <a:br>
              <a:rPr lang="fa-IR" sz="3200" dirty="0" smtClean="0">
                <a:solidFill>
                  <a:srgbClr val="0070C0"/>
                </a:solidFill>
                <a:cs typeface="B Nazanin" pitchFamily="2" charset="-78"/>
              </a:rPr>
            </a:br>
            <a:endParaRPr lang="en-US" sz="3200" dirty="0">
              <a:solidFill>
                <a:srgbClr val="0070C0"/>
              </a:solidFill>
              <a:cs typeface="B Nazanin" pitchFamily="2" charset="-78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942" y="1772816"/>
            <a:ext cx="4540473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3379490" cy="4828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658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4319813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30913"/>
            <a:ext cx="4246595" cy="3124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217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97" y="620688"/>
            <a:ext cx="4140059" cy="5472608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20688"/>
            <a:ext cx="4133642" cy="5457700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43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7950498" cy="5303765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50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rtl="1"/>
            <a:r>
              <a:rPr lang="fa-IR" sz="2800" b="1" dirty="0" smtClean="0">
                <a:solidFill>
                  <a:srgbClr val="0070C0"/>
                </a:solidFill>
                <a:cs typeface="B Nazanin" pitchFamily="2" charset="-78"/>
              </a:rPr>
              <a:t>اهمیت </a:t>
            </a:r>
            <a:r>
              <a:rPr lang="fa-IR" sz="2800" b="1" dirty="0">
                <a:solidFill>
                  <a:srgbClr val="0070C0"/>
                </a:solidFill>
                <a:cs typeface="B Nazanin" pitchFamily="2" charset="-78"/>
              </a:rPr>
              <a:t>انجام صحیح اندازه </a:t>
            </a:r>
            <a:r>
              <a:rPr lang="fa-IR" sz="2800" b="1" dirty="0" smtClean="0">
                <a:solidFill>
                  <a:srgbClr val="0070C0"/>
                </a:solidFill>
                <a:cs typeface="B Nazanin" pitchFamily="2" charset="-78"/>
              </a:rPr>
              <a:t>گیری‌های </a:t>
            </a:r>
            <a:r>
              <a:rPr lang="fa-IR" sz="2800" b="1" dirty="0">
                <a:solidFill>
                  <a:srgbClr val="0070C0"/>
                </a:solidFill>
                <a:cs typeface="B Nazanin" pitchFamily="2" charset="-78"/>
              </a:rPr>
              <a:t>تن </a:t>
            </a:r>
            <a:r>
              <a:rPr lang="fa-IR" sz="2800" b="1" dirty="0" smtClean="0">
                <a:solidFill>
                  <a:srgbClr val="0070C0"/>
                </a:solidFill>
                <a:cs typeface="B Nazanin" pitchFamily="2" charset="-78"/>
              </a:rPr>
              <a:t>سنجی</a:t>
            </a:r>
            <a:endParaRPr lang="en-US" sz="2800" b="1" dirty="0">
              <a:solidFill>
                <a:srgbClr val="0070C0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800" dirty="0">
                <a:cs typeface="B Nazanin" pitchFamily="2" charset="-78"/>
              </a:rPr>
              <a:t>در صورت وقوع خطا در </a:t>
            </a:r>
            <a:r>
              <a:rPr lang="fa-IR" sz="2800" dirty="0" smtClean="0">
                <a:cs typeface="B Nazanin" pitchFamily="2" charset="-78"/>
              </a:rPr>
              <a:t>اندازه‌گیری‌های </a:t>
            </a:r>
            <a:r>
              <a:rPr lang="fa-IR" sz="2800" dirty="0">
                <a:cs typeface="B Nazanin" pitchFamily="2" charset="-78"/>
              </a:rPr>
              <a:t>تن </a:t>
            </a:r>
            <a:r>
              <a:rPr lang="fa-IR" sz="2800" dirty="0" smtClean="0">
                <a:cs typeface="B Nazanin" pitchFamily="2" charset="-78"/>
              </a:rPr>
              <a:t>سنجی: </a:t>
            </a:r>
          </a:p>
          <a:p>
            <a:pPr lvl="1" algn="just">
              <a:lnSpc>
                <a:spcPct val="150000"/>
              </a:lnSpc>
            </a:pPr>
            <a:r>
              <a:rPr lang="fa-IR" dirty="0" smtClean="0">
                <a:cs typeface="B Nazanin" pitchFamily="2" charset="-78"/>
              </a:rPr>
              <a:t>تخمین نادرست وضعیت تغذیه جامعه</a:t>
            </a:r>
          </a:p>
          <a:p>
            <a:pPr lvl="1" algn="just">
              <a:lnSpc>
                <a:spcPct val="150000"/>
              </a:lnSpc>
            </a:pPr>
            <a:r>
              <a:rPr lang="fa-IR" dirty="0" smtClean="0">
                <a:cs typeface="B Nazanin" pitchFamily="2" charset="-78"/>
              </a:rPr>
              <a:t>برآورد غلط شیوع سوء تغذیه در جامعه</a:t>
            </a:r>
            <a:endParaRPr lang="en-US" dirty="0" smtClean="0">
              <a:solidFill>
                <a:srgbClr val="FF0000"/>
              </a:solidFill>
              <a:cs typeface="B Nazanin" pitchFamily="2" charset="-78"/>
            </a:endParaRPr>
          </a:p>
          <a:p>
            <a:pPr lvl="1" algn="just">
              <a:lnSpc>
                <a:spcPct val="150000"/>
              </a:lnSpc>
            </a:pPr>
            <a:r>
              <a:rPr lang="fa-IR" dirty="0" smtClean="0">
                <a:cs typeface="B Nazanin" pitchFamily="2" charset="-78"/>
              </a:rPr>
              <a:t>عدم شناسايي کودکان دچار سوء تغذیه</a:t>
            </a:r>
          </a:p>
          <a:p>
            <a:pPr lvl="1" algn="just">
              <a:lnSpc>
                <a:spcPct val="150000"/>
              </a:lnSpc>
            </a:pPr>
            <a:r>
              <a:rPr lang="fa-IR" dirty="0" smtClean="0">
                <a:cs typeface="B Nazanin" pitchFamily="2" charset="-78"/>
              </a:rPr>
              <a:t>اختلال در مداخلات لازم  تغذیه‌ای </a:t>
            </a:r>
          </a:p>
          <a:p>
            <a:pPr lvl="1" algn="just" rtl="1">
              <a:lnSpc>
                <a:spcPct val="150000"/>
              </a:lnSpc>
            </a:pPr>
            <a:r>
              <a:rPr lang="fa-IR" dirty="0" smtClean="0">
                <a:cs typeface="B Nazanin" pitchFamily="2" charset="-78"/>
              </a:rPr>
              <a:t>برنامه </a:t>
            </a:r>
            <a:r>
              <a:rPr lang="fa-IR" dirty="0">
                <a:cs typeface="B Nazanin" pitchFamily="2" charset="-78"/>
              </a:rPr>
              <a:t>ریزی های </a:t>
            </a:r>
            <a:r>
              <a:rPr lang="fa-IR" dirty="0" smtClean="0">
                <a:cs typeface="B Nazanin" pitchFamily="2" charset="-78"/>
              </a:rPr>
              <a:t>غلط</a:t>
            </a:r>
          </a:p>
          <a:p>
            <a:pPr lvl="1" algn="just" rtl="1">
              <a:lnSpc>
                <a:spcPct val="150000"/>
              </a:lnSpc>
            </a:pPr>
            <a:r>
              <a:rPr lang="fa-IR" dirty="0" smtClean="0">
                <a:cs typeface="B Nazanin" pitchFamily="2" charset="-78"/>
              </a:rPr>
              <a:t>هدر </a:t>
            </a:r>
            <a:r>
              <a:rPr lang="fa-IR" dirty="0">
                <a:cs typeface="B Nazanin" pitchFamily="2" charset="-78"/>
              </a:rPr>
              <a:t>رفت هزینه های مالی، نیروی انسانی </a:t>
            </a:r>
            <a:r>
              <a:rPr lang="fa-IR" dirty="0" smtClean="0">
                <a:cs typeface="B Nazanin" pitchFamily="2" charset="-78"/>
              </a:rPr>
              <a:t>و زمان</a:t>
            </a:r>
          </a:p>
        </p:txBody>
      </p:sp>
    </p:spTree>
    <p:extLst>
      <p:ext uri="{BB962C8B-B14F-4D97-AF65-F5344CB8AC3E}">
        <p14:creationId xmlns:p14="http://schemas.microsoft.com/office/powerpoint/2010/main" val="283909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3831014" cy="2896621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645024"/>
            <a:ext cx="3755940" cy="2853976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48680"/>
            <a:ext cx="3835677" cy="2637283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3621388" cy="2636912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20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  <a:ln>
            <a:solidFill>
              <a:srgbClr val="0070C0"/>
            </a:solidFill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a-IR" sz="3600" dirty="0" smtClean="0">
                <a:solidFill>
                  <a:srgbClr val="0070C0"/>
                </a:solidFill>
                <a:cs typeface="B Nazanin" pitchFamily="2" charset="-78"/>
              </a:rPr>
              <a:t>ابزار اندازه‌گيري قد خوابيده در خانه بهداشت </a:t>
            </a:r>
            <a:endParaRPr lang="fa-IR" sz="3600" dirty="0">
              <a:solidFill>
                <a:srgbClr val="0070C0"/>
              </a:solidFill>
              <a:cs typeface="B Nazanin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C889A-8AD6-42CD-88BF-86F41ECAD51B}" type="slidenum">
              <a:rPr lang="fa-IR" smtClean="0"/>
              <a:pPr/>
              <a:t>21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a-IR" sz="3600" dirty="0" smtClean="0">
                <a:solidFill>
                  <a:srgbClr val="0070C0"/>
                </a:solidFill>
                <a:cs typeface="B Nazanin" pitchFamily="2" charset="-78"/>
              </a:rPr>
              <a:t>ابزار اندازه‌گيري قد ايستاده در خانه بهداشت </a:t>
            </a:r>
            <a:endParaRPr lang="fa-IR" sz="3600" dirty="0">
              <a:solidFill>
                <a:srgbClr val="0070C0"/>
              </a:solidFill>
              <a:cs typeface="B Nazanin" pitchFamily="2" charset="-78"/>
            </a:endParaRPr>
          </a:p>
        </p:txBody>
      </p:sp>
      <p:pic>
        <p:nvPicPr>
          <p:cNvPr id="6" name="Picture 5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015715" y="2024845"/>
            <a:ext cx="4896546" cy="3672409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C889A-8AD6-42CD-88BF-86F41ECAD51B}" type="slidenum">
              <a:rPr lang="fa-IR" smtClean="0"/>
              <a:pPr/>
              <a:t>22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a-IR" sz="3600" dirty="0" smtClean="0">
                <a:solidFill>
                  <a:srgbClr val="0070C0"/>
                </a:solidFill>
                <a:cs typeface="B Nazanin" pitchFamily="2" charset="-78"/>
              </a:rPr>
              <a:t>اندازه‌گيري قد خوابيده در خانه بهداشت </a:t>
            </a:r>
            <a:endParaRPr lang="fa-IR" sz="3600" dirty="0">
              <a:solidFill>
                <a:srgbClr val="0070C0"/>
              </a:solidFill>
              <a:cs typeface="B Nazanin" pitchFamily="2" charset="-78"/>
            </a:endParaRPr>
          </a:p>
        </p:txBody>
      </p:sp>
      <p:pic>
        <p:nvPicPr>
          <p:cNvPr id="7" name="Content Placeholder 6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772816"/>
            <a:ext cx="5400600" cy="405045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C889A-8AD6-42CD-88BF-86F41ECAD51B}" type="slidenum">
              <a:rPr lang="fa-IR" smtClean="0"/>
              <a:pPr/>
              <a:t>23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922114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a-IR" sz="3600" dirty="0" smtClean="0">
                <a:solidFill>
                  <a:srgbClr val="0070C0"/>
                </a:solidFill>
                <a:cs typeface="B Nazanin" pitchFamily="2" charset="-78"/>
              </a:rPr>
              <a:t>اندازه‌گيري قد خوابيده در خانه بهداشت </a:t>
            </a:r>
            <a:endParaRPr lang="fa-IR" sz="3600" dirty="0">
              <a:solidFill>
                <a:srgbClr val="0070C0"/>
              </a:solidFill>
              <a:cs typeface="B Nazanin" pitchFamily="2" charset="-78"/>
            </a:endParaRPr>
          </a:p>
        </p:txBody>
      </p:sp>
      <p:pic>
        <p:nvPicPr>
          <p:cNvPr id="8" name="Content Placeholder 4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1772816"/>
            <a:ext cx="5376597" cy="403244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C889A-8AD6-42CD-88BF-86F41ECAD51B}" type="slidenum">
              <a:rPr lang="fa-IR" smtClean="0"/>
              <a:pPr/>
              <a:t>24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a-IR" sz="3600" dirty="0" smtClean="0">
                <a:solidFill>
                  <a:srgbClr val="0070C0"/>
                </a:solidFill>
                <a:cs typeface="B Nazanin" pitchFamily="2" charset="-78"/>
              </a:rPr>
              <a:t>اندازه‌گيري وزن در خانه بهداشت </a:t>
            </a:r>
            <a:endParaRPr lang="fa-IR" sz="3600" dirty="0">
              <a:solidFill>
                <a:srgbClr val="0070C0"/>
              </a:solidFill>
              <a:cs typeface="B Nazanin" pitchFamily="2" charset="-78"/>
            </a:endParaRPr>
          </a:p>
        </p:txBody>
      </p:sp>
      <p:pic>
        <p:nvPicPr>
          <p:cNvPr id="4" name="Content Placeholder 3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C889A-8AD6-42CD-88BF-86F41ECAD51B}" type="slidenum">
              <a:rPr lang="fa-IR" smtClean="0"/>
              <a:pPr/>
              <a:t>25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a-IR" sz="3200" dirty="0" smtClean="0">
                <a:solidFill>
                  <a:srgbClr val="0070C0"/>
                </a:solidFill>
                <a:cs typeface="B Nazanin" pitchFamily="2" charset="-78"/>
              </a:rPr>
              <a:t>ابزار اندازه‌گيري قد ايستاده در مركز بهداشتي درماني </a:t>
            </a:r>
            <a:endParaRPr lang="fa-IR" sz="3200" dirty="0">
              <a:solidFill>
                <a:srgbClr val="0070C0"/>
              </a:solidFill>
            </a:endParaRPr>
          </a:p>
        </p:txBody>
      </p:sp>
      <p:pic>
        <p:nvPicPr>
          <p:cNvPr id="4" name="Content Placeholder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715683" y="2036845"/>
            <a:ext cx="4992554" cy="3744416"/>
          </a:xfrm>
          <a:ln>
            <a:solidFill>
              <a:srgbClr val="0070C0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C889A-8AD6-42CD-88BF-86F41ECAD51B}" type="slidenum">
              <a:rPr lang="fa-IR" smtClean="0"/>
              <a:pPr/>
              <a:t>26</a:t>
            </a:fld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a-IR" sz="3600" dirty="0" smtClean="0">
                <a:solidFill>
                  <a:srgbClr val="0070C0"/>
                </a:solidFill>
                <a:cs typeface="B Nazanin" pitchFamily="2" charset="-78"/>
              </a:rPr>
              <a:t>اندازه‌گيري قد نوزاد در بيمارستان آموزشي </a:t>
            </a:r>
            <a:endParaRPr lang="fa-IR" sz="3600" dirty="0">
              <a:solidFill>
                <a:srgbClr val="0070C0"/>
              </a:solidFill>
              <a:cs typeface="B Nazanin" pitchFamily="2" charset="-7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C889A-8AD6-42CD-88BF-86F41ECAD51B}" type="slidenum">
              <a:rPr lang="fa-IR" smtClean="0"/>
              <a:pPr/>
              <a:t>27</a:t>
            </a:fld>
            <a:endParaRPr lang="fa-IR"/>
          </a:p>
        </p:txBody>
      </p:sp>
      <p:pic>
        <p:nvPicPr>
          <p:cNvPr id="6" name="Content Placeholder 3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9391" y="1500174"/>
            <a:ext cx="6477045" cy="4857784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1720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85918" y="928670"/>
            <a:ext cx="5697180" cy="4557744"/>
          </a:xfrm>
          <a:noFill/>
          <a:ln>
            <a:solidFill>
              <a:srgbClr val="0070C0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787553">
            <a:off x="2440681" y="571081"/>
            <a:ext cx="4454766" cy="5739550"/>
          </a:xfrm>
          <a:ln>
            <a:solidFill>
              <a:srgbClr val="0070C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fa-IR" sz="2400" i="1" dirty="0" smtClean="0">
                <a:solidFill>
                  <a:srgbClr val="0070C0"/>
                </a:solidFill>
                <a:cs typeface="B Nazanin" pitchFamily="2" charset="-78"/>
              </a:rPr>
              <a:t>"امروز</a:t>
            </a:r>
            <a:endParaRPr lang="en-US" sz="2400" i="1" dirty="0" smtClean="0">
              <a:solidFill>
                <a:srgbClr val="0070C0"/>
              </a:solidFill>
              <a:cs typeface="B Nazanin" pitchFamily="2" charset="-78"/>
            </a:endParaRPr>
          </a:p>
          <a:p>
            <a:pPr algn="ctr">
              <a:buNone/>
            </a:pPr>
            <a:r>
              <a:rPr lang="fa-IR" sz="2400" i="1" dirty="0" smtClean="0">
                <a:solidFill>
                  <a:srgbClr val="0070C0"/>
                </a:solidFill>
                <a:cs typeface="B Nazanin" pitchFamily="2" charset="-78"/>
              </a:rPr>
              <a:t>ما مقصر گناهان و اشتباهات زيادي هستيم</a:t>
            </a:r>
            <a:endParaRPr lang="en-US" sz="2400" i="1" dirty="0" smtClean="0">
              <a:solidFill>
                <a:srgbClr val="0070C0"/>
              </a:solidFill>
              <a:cs typeface="B Nazanin" pitchFamily="2" charset="-78"/>
            </a:endParaRPr>
          </a:p>
          <a:p>
            <a:pPr algn="ctr">
              <a:buNone/>
            </a:pPr>
            <a:r>
              <a:rPr lang="fa-IR" sz="2400" i="1" dirty="0" smtClean="0">
                <a:solidFill>
                  <a:srgbClr val="0070C0"/>
                </a:solidFill>
                <a:cs typeface="B Nazanin" pitchFamily="2" charset="-78"/>
              </a:rPr>
              <a:t>ليكن بدترين جنايت ما، رها كردن كودكان</a:t>
            </a:r>
            <a:endParaRPr lang="en-US" sz="2400" i="1" dirty="0" smtClean="0">
              <a:solidFill>
                <a:srgbClr val="0070C0"/>
              </a:solidFill>
              <a:cs typeface="B Nazanin" pitchFamily="2" charset="-78"/>
            </a:endParaRPr>
          </a:p>
          <a:p>
            <a:pPr algn="ctr">
              <a:buNone/>
            </a:pPr>
            <a:r>
              <a:rPr lang="fa-IR" sz="2400" i="1" dirty="0" smtClean="0">
                <a:solidFill>
                  <a:srgbClr val="0070C0"/>
                </a:solidFill>
                <a:cs typeface="B Nazanin" pitchFamily="2" charset="-78"/>
              </a:rPr>
              <a:t>و غفلت از سرچشمه زندگي است</a:t>
            </a:r>
            <a:endParaRPr lang="en-US" sz="2400" i="1" dirty="0" smtClean="0">
              <a:solidFill>
                <a:srgbClr val="0070C0"/>
              </a:solidFill>
              <a:cs typeface="B Nazanin" pitchFamily="2" charset="-78"/>
            </a:endParaRPr>
          </a:p>
          <a:p>
            <a:pPr algn="ctr">
              <a:buNone/>
            </a:pPr>
            <a:r>
              <a:rPr lang="fa-IR" sz="2400" i="1" dirty="0" smtClean="0">
                <a:solidFill>
                  <a:srgbClr val="0070C0"/>
                </a:solidFill>
                <a:cs typeface="B Nazanin" pitchFamily="2" charset="-78"/>
              </a:rPr>
              <a:t>بسياري از چيزهايي را كه مي‌خواهيم، مي‌توان كنار گذارد؛ ولي نه كودكان را</a:t>
            </a:r>
            <a:endParaRPr lang="en-US" sz="2400" i="1" dirty="0" smtClean="0">
              <a:solidFill>
                <a:srgbClr val="0070C0"/>
              </a:solidFill>
              <a:cs typeface="B Nazanin" pitchFamily="2" charset="-78"/>
            </a:endParaRPr>
          </a:p>
          <a:p>
            <a:pPr algn="ctr">
              <a:buNone/>
            </a:pPr>
            <a:r>
              <a:rPr lang="fa-IR" sz="2400" i="1" dirty="0" smtClean="0">
                <a:solidFill>
                  <a:srgbClr val="0070C0"/>
                </a:solidFill>
                <a:cs typeface="B Nazanin" pitchFamily="2" charset="-78"/>
              </a:rPr>
              <a:t>هم‌اكنون وقت آن است</a:t>
            </a:r>
            <a:endParaRPr lang="en-US" sz="2400" i="1" dirty="0" smtClean="0">
              <a:solidFill>
                <a:srgbClr val="0070C0"/>
              </a:solidFill>
              <a:cs typeface="B Nazanin" pitchFamily="2" charset="-78"/>
            </a:endParaRPr>
          </a:p>
          <a:p>
            <a:pPr algn="ctr">
              <a:buNone/>
            </a:pPr>
            <a:r>
              <a:rPr lang="fa-IR" sz="2400" i="1" dirty="0" smtClean="0">
                <a:solidFill>
                  <a:srgbClr val="0070C0"/>
                </a:solidFill>
                <a:cs typeface="B Nazanin" pitchFamily="2" charset="-78"/>
              </a:rPr>
              <a:t>استخوان‌ها شكل گرفته‌اند</a:t>
            </a:r>
            <a:endParaRPr lang="en-US" sz="2400" i="1" dirty="0" smtClean="0">
              <a:solidFill>
                <a:srgbClr val="0070C0"/>
              </a:solidFill>
              <a:cs typeface="B Nazanin" pitchFamily="2" charset="-78"/>
            </a:endParaRPr>
          </a:p>
          <a:p>
            <a:pPr algn="ctr">
              <a:buNone/>
            </a:pPr>
            <a:r>
              <a:rPr lang="fa-IR" sz="2400" i="1" dirty="0" smtClean="0">
                <a:solidFill>
                  <a:srgbClr val="0070C0"/>
                </a:solidFill>
                <a:cs typeface="B Nazanin" pitchFamily="2" charset="-78"/>
              </a:rPr>
              <a:t>و حس‌هاي او تكامل يافته‌اند</a:t>
            </a:r>
            <a:endParaRPr lang="en-US" sz="2400" i="1" dirty="0" smtClean="0">
              <a:solidFill>
                <a:srgbClr val="0070C0"/>
              </a:solidFill>
              <a:cs typeface="B Nazanin" pitchFamily="2" charset="-78"/>
            </a:endParaRPr>
          </a:p>
          <a:p>
            <a:pPr algn="ctr">
              <a:buNone/>
            </a:pPr>
            <a:r>
              <a:rPr lang="fa-IR" sz="2400" i="1" dirty="0" smtClean="0">
                <a:solidFill>
                  <a:srgbClr val="0070C0"/>
                </a:solidFill>
                <a:cs typeface="B Nazanin" pitchFamily="2" charset="-78"/>
              </a:rPr>
              <a:t>به او نمي‌توانيم بگوييم فردا؛ نام او امروز است"</a:t>
            </a:r>
            <a:endParaRPr lang="en-US" sz="2400" i="1" dirty="0" smtClean="0">
              <a:solidFill>
                <a:srgbClr val="0070C0"/>
              </a:solidFill>
              <a:cs typeface="B Nazanin" pitchFamily="2" charset="-78"/>
            </a:endParaRPr>
          </a:p>
          <a:p>
            <a:pPr algn="ctr">
              <a:buNone/>
            </a:pPr>
            <a:endParaRPr lang="fa-IR" sz="1600" dirty="0" smtClean="0">
              <a:solidFill>
                <a:srgbClr val="0070C0"/>
              </a:solidFill>
              <a:cs typeface="B Nazanin" pitchFamily="2" charset="-78"/>
            </a:endParaRPr>
          </a:p>
          <a:p>
            <a:pPr algn="ctr">
              <a:buNone/>
            </a:pPr>
            <a:r>
              <a:rPr lang="fa-IR" sz="1600" dirty="0" smtClean="0">
                <a:solidFill>
                  <a:srgbClr val="0070C0"/>
                </a:solidFill>
                <a:cs typeface="B Nazanin" pitchFamily="2" charset="-78"/>
              </a:rPr>
              <a:t> </a:t>
            </a:r>
            <a:r>
              <a:rPr lang="fa-IR" sz="1600" i="1" dirty="0" smtClean="0">
                <a:solidFill>
                  <a:srgbClr val="0070C0"/>
                </a:solidFill>
                <a:cs typeface="B Nazanin" pitchFamily="2" charset="-78"/>
              </a:rPr>
              <a:t>گابريلا ميسترال، شيلي</a:t>
            </a:r>
            <a:endParaRPr lang="en-US" sz="1600" i="1" dirty="0" smtClean="0">
              <a:solidFill>
                <a:srgbClr val="0070C0"/>
              </a:solidFill>
              <a:cs typeface="B Nazanin" pitchFamily="2" charset="-78"/>
            </a:endParaRPr>
          </a:p>
          <a:p>
            <a:pPr algn="ctr">
              <a:buNone/>
            </a:pPr>
            <a:endParaRPr lang="fa-IR" sz="2800" dirty="0">
              <a:solidFill>
                <a:srgbClr val="0070C0"/>
              </a:solidFill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/>
          <a:p>
            <a:r>
              <a:rPr lang="fa-IR" sz="2800" b="1" dirty="0" smtClean="0">
                <a:solidFill>
                  <a:srgbClr val="0070C0"/>
                </a:solidFill>
                <a:cs typeface="B Nazanin" pitchFamily="2" charset="-78"/>
              </a:rPr>
              <a:t>روش صحيح اندازه‌گيري وزن</a:t>
            </a:r>
            <a:endParaRPr lang="fa-IR" sz="2800" b="1" dirty="0">
              <a:solidFill>
                <a:srgbClr val="0070C0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>
            <a:normAutofit fontScale="92500" lnSpcReduction="10000"/>
          </a:bodyPr>
          <a:lstStyle/>
          <a:p>
            <a:r>
              <a:rPr lang="fa-IR" sz="2800" dirty="0" smtClean="0">
                <a:cs typeface="B Nazanin" pitchFamily="2" charset="-78"/>
              </a:rPr>
              <a:t>ابزار اندازه گ</a:t>
            </a:r>
            <a:r>
              <a:rPr lang="fa-IR" sz="2800" dirty="0" smtClean="0">
                <a:latin typeface="Arial" pitchFamily="34" charset="0"/>
                <a:cs typeface="B Nazanin" pitchFamily="2" charset="-78"/>
              </a:rPr>
              <a:t>ي</a:t>
            </a:r>
            <a:r>
              <a:rPr lang="fa-IR" sz="2800" dirty="0" smtClean="0">
                <a:cs typeface="B Nazanin" pitchFamily="2" charset="-78"/>
              </a:rPr>
              <a:t>ری وزن محکم و بادوام، الکترون</a:t>
            </a:r>
            <a:r>
              <a:rPr lang="fa-IR" sz="2800" dirty="0" smtClean="0">
                <a:latin typeface="Arial" pitchFamily="34" charset="0"/>
                <a:cs typeface="B Nazanin" pitchFamily="2" charset="-78"/>
              </a:rPr>
              <a:t>ي</a:t>
            </a:r>
            <a:r>
              <a:rPr lang="fa-IR" sz="2800" dirty="0" smtClean="0">
                <a:cs typeface="B Nazanin" pitchFamily="2" charset="-78"/>
              </a:rPr>
              <a:t>کی (د</a:t>
            </a:r>
            <a:r>
              <a:rPr lang="fa-IR" sz="2800" dirty="0" smtClean="0">
                <a:latin typeface="Arial" pitchFamily="34" charset="0"/>
                <a:cs typeface="B Nazanin" pitchFamily="2" charset="-78"/>
              </a:rPr>
              <a:t>ي</a:t>
            </a:r>
            <a:r>
              <a:rPr lang="fa-IR" sz="2800" dirty="0" smtClean="0">
                <a:cs typeface="B Nazanin" pitchFamily="2" charset="-78"/>
              </a:rPr>
              <a:t>ژ</a:t>
            </a:r>
            <a:r>
              <a:rPr lang="fa-IR" sz="2800" dirty="0" smtClean="0">
                <a:latin typeface="Arial" pitchFamily="34" charset="0"/>
                <a:cs typeface="B Nazanin" pitchFamily="2" charset="-78"/>
              </a:rPr>
              <a:t>ي</a:t>
            </a:r>
            <a:r>
              <a:rPr lang="fa-IR" sz="2800" dirty="0" smtClean="0">
                <a:cs typeface="B Nazanin" pitchFamily="2" charset="-78"/>
              </a:rPr>
              <a:t>تالی) دارای دقت اندازه گ</a:t>
            </a:r>
            <a:r>
              <a:rPr lang="fa-IR" sz="2800" dirty="0" smtClean="0">
                <a:latin typeface="Arial" pitchFamily="34" charset="0"/>
                <a:cs typeface="B Nazanin" pitchFamily="2" charset="-78"/>
              </a:rPr>
              <a:t>ي</a:t>
            </a:r>
            <a:r>
              <a:rPr lang="fa-IR" sz="2800" dirty="0" smtClean="0">
                <a:cs typeface="B Nazanin" pitchFamily="2" charset="-78"/>
              </a:rPr>
              <a:t>ری در حدود 0.1 ک</a:t>
            </a:r>
            <a:r>
              <a:rPr lang="fa-IR" sz="2800" dirty="0" smtClean="0">
                <a:latin typeface="Arial" pitchFamily="34" charset="0"/>
                <a:cs typeface="B Nazanin" pitchFamily="2" charset="-78"/>
              </a:rPr>
              <a:t>ي</a:t>
            </a:r>
            <a:r>
              <a:rPr lang="fa-IR" sz="2800" dirty="0" smtClean="0">
                <a:cs typeface="B Nazanin" pitchFamily="2" charset="-78"/>
              </a:rPr>
              <a:t>لوگرم (گرم 100) </a:t>
            </a:r>
          </a:p>
          <a:p>
            <a:r>
              <a:rPr lang="fa-IR" sz="2800" dirty="0" smtClean="0">
                <a:cs typeface="B Nazanin" pitchFamily="2" charset="-78"/>
              </a:rPr>
              <a:t>در آوردن تمام لباس های کودک بجز ز</a:t>
            </a:r>
            <a:r>
              <a:rPr lang="fa-IR" sz="2800" dirty="0" smtClean="0">
                <a:latin typeface="Arial" pitchFamily="34" charset="0"/>
                <a:cs typeface="B Nazanin" pitchFamily="2" charset="-78"/>
              </a:rPr>
              <a:t>ي</a:t>
            </a:r>
            <a:r>
              <a:rPr lang="fa-IR" sz="2800" dirty="0" smtClean="0">
                <a:cs typeface="B Nazanin" pitchFamily="2" charset="-78"/>
              </a:rPr>
              <a:t>رپوش </a:t>
            </a:r>
            <a:r>
              <a:rPr lang="fa-IR" sz="2200" dirty="0" smtClean="0">
                <a:cs typeface="B Nazanin" pitchFamily="2" charset="-78"/>
              </a:rPr>
              <a:t>(يك پوشك خيس، كفش، شلوار جين مي‌تواند وزن كودك را 0.5 كيلوگرم اضافه كند)در كودكان بزرگتر تمام لباس‌ها بجز لباس زير درآورده شود</a:t>
            </a:r>
          </a:p>
          <a:p>
            <a:r>
              <a:rPr lang="fa-IR" sz="2800" dirty="0" smtClean="0">
                <a:cs typeface="B Nazanin" pitchFamily="2" charset="-78"/>
              </a:rPr>
              <a:t>اتاق گرم </a:t>
            </a:r>
          </a:p>
          <a:p>
            <a:r>
              <a:rPr lang="fa-IR" sz="2800" dirty="0" smtClean="0">
                <a:cs typeface="B Nazanin" pitchFamily="2" charset="-78"/>
              </a:rPr>
              <a:t>سرعت و دقت در کار برای پ</a:t>
            </a:r>
            <a:r>
              <a:rPr lang="fa-IR" sz="2800" dirty="0" smtClean="0">
                <a:latin typeface="Arial" pitchFamily="34" charset="0"/>
                <a:cs typeface="B Nazanin" pitchFamily="2" charset="-78"/>
              </a:rPr>
              <a:t>ي</a:t>
            </a:r>
            <a:r>
              <a:rPr lang="fa-IR" sz="2800" dirty="0" smtClean="0">
                <a:cs typeface="B Nazanin" pitchFamily="2" charset="-78"/>
              </a:rPr>
              <a:t>شگ</a:t>
            </a:r>
            <a:r>
              <a:rPr lang="fa-IR" sz="2800" dirty="0" smtClean="0">
                <a:latin typeface="Arial" pitchFamily="34" charset="0"/>
                <a:cs typeface="B Nazanin" pitchFamily="2" charset="-78"/>
              </a:rPr>
              <a:t>ي</a:t>
            </a:r>
            <a:r>
              <a:rPr lang="fa-IR" sz="2800" dirty="0" smtClean="0">
                <a:cs typeface="B Nazanin" pitchFamily="2" charset="-78"/>
              </a:rPr>
              <a:t>ری از گر</a:t>
            </a:r>
            <a:r>
              <a:rPr lang="fa-IR" sz="2800" dirty="0" smtClean="0">
                <a:latin typeface="Arial" pitchFamily="34" charset="0"/>
                <a:cs typeface="B Nazanin" pitchFamily="2" charset="-78"/>
              </a:rPr>
              <a:t>ي</a:t>
            </a:r>
            <a:r>
              <a:rPr lang="fa-IR" sz="2800" dirty="0" smtClean="0">
                <a:cs typeface="B Nazanin" pitchFamily="2" charset="-78"/>
              </a:rPr>
              <a:t>ه کودک </a:t>
            </a:r>
          </a:p>
          <a:p>
            <a:r>
              <a:rPr lang="fa-IR" sz="2800" dirty="0" smtClean="0">
                <a:cs typeface="B Nazanin" pitchFamily="2" charset="-78"/>
              </a:rPr>
              <a:t>برای توز</a:t>
            </a:r>
            <a:r>
              <a:rPr lang="fa-IR" sz="2800" dirty="0" smtClean="0">
                <a:latin typeface="Arial" pitchFamily="34" charset="0"/>
                <a:cs typeface="B Nazanin" pitchFamily="2" charset="-78"/>
              </a:rPr>
              <a:t>ي</a:t>
            </a:r>
            <a:r>
              <a:rPr lang="fa-IR" sz="2800" dirty="0" smtClean="0">
                <a:cs typeface="B Nazanin" pitchFamily="2" charset="-78"/>
              </a:rPr>
              <a:t>ن کودک ز</a:t>
            </a:r>
            <a:r>
              <a:rPr lang="fa-IR" sz="2800" dirty="0" smtClean="0">
                <a:latin typeface="Arial" pitchFamily="34" charset="0"/>
                <a:cs typeface="B Nazanin" pitchFamily="2" charset="-78"/>
              </a:rPr>
              <a:t>ي</a:t>
            </a:r>
            <a:r>
              <a:rPr lang="fa-IR" sz="2800" dirty="0" smtClean="0">
                <a:cs typeface="B Nazanin" pitchFamily="2" charset="-78"/>
              </a:rPr>
              <a:t>ر 2 سال از ترازوی کفه ای، ش</a:t>
            </a:r>
            <a:r>
              <a:rPr lang="fa-IR" sz="2800" dirty="0" smtClean="0">
                <a:latin typeface="Arial" pitchFamily="34" charset="0"/>
                <a:cs typeface="B Nazanin" pitchFamily="2" charset="-78"/>
              </a:rPr>
              <a:t>ي</a:t>
            </a:r>
            <a:r>
              <a:rPr lang="fa-IR" sz="2800" dirty="0" smtClean="0">
                <a:cs typeface="B Nazanin" pitchFamily="2" charset="-78"/>
              </a:rPr>
              <a:t>رخوار بزرگتر از 7-8 ماه می تواند روی ترازو بنش</a:t>
            </a:r>
            <a:r>
              <a:rPr lang="fa-IR" sz="2800" dirty="0" smtClean="0">
                <a:latin typeface="Arial" pitchFamily="34" charset="0"/>
                <a:cs typeface="B Nazanin" pitchFamily="2" charset="-78"/>
              </a:rPr>
              <a:t>ي</a:t>
            </a:r>
            <a:r>
              <a:rPr lang="fa-IR" sz="2800" dirty="0" smtClean="0">
                <a:cs typeface="B Nazanin" pitchFamily="2" charset="-78"/>
              </a:rPr>
              <a:t>ند، روی ترازو پارچه گرم ب</a:t>
            </a:r>
            <a:r>
              <a:rPr lang="fa-IR" sz="2800" dirty="0" smtClean="0">
                <a:latin typeface="Arial" pitchFamily="34" charset="0"/>
                <a:cs typeface="B Nazanin" pitchFamily="2" charset="-78"/>
              </a:rPr>
              <a:t>ي</a:t>
            </a:r>
            <a:r>
              <a:rPr lang="fa-IR" sz="2800" dirty="0" smtClean="0">
                <a:cs typeface="B Nazanin" pitchFamily="2" charset="-78"/>
              </a:rPr>
              <a:t>نداز</a:t>
            </a:r>
            <a:r>
              <a:rPr lang="fa-IR" sz="2800" dirty="0" smtClean="0">
                <a:latin typeface="Arial" pitchFamily="34" charset="0"/>
                <a:cs typeface="B Nazanin" pitchFamily="2" charset="-78"/>
              </a:rPr>
              <a:t>ي</a:t>
            </a:r>
            <a:r>
              <a:rPr lang="fa-IR" sz="2800" dirty="0" smtClean="0">
                <a:cs typeface="B Nazanin" pitchFamily="2" charset="-78"/>
              </a:rPr>
              <a:t>د</a:t>
            </a:r>
          </a:p>
          <a:p>
            <a:r>
              <a:rPr lang="fa-IR" sz="2800" dirty="0" smtClean="0">
                <a:cs typeface="B Nazanin" pitchFamily="2" charset="-78"/>
              </a:rPr>
              <a:t>توز</a:t>
            </a:r>
            <a:r>
              <a:rPr lang="fa-IR" sz="2800" dirty="0" smtClean="0">
                <a:latin typeface="Arial" pitchFamily="34" charset="0"/>
                <a:cs typeface="B Nazanin" pitchFamily="2" charset="-78"/>
              </a:rPr>
              <a:t>ي</a:t>
            </a:r>
            <a:r>
              <a:rPr lang="fa-IR" sz="2800" dirty="0" smtClean="0">
                <a:cs typeface="B Nazanin" pitchFamily="2" charset="-78"/>
              </a:rPr>
              <a:t>ن کودک بالای 2 سال بصورت ا</a:t>
            </a:r>
            <a:r>
              <a:rPr lang="fa-IR" sz="2800" dirty="0" smtClean="0">
                <a:latin typeface="Arial" pitchFamily="34" charset="0"/>
                <a:cs typeface="B Nazanin" pitchFamily="2" charset="-78"/>
              </a:rPr>
              <a:t>ي</a:t>
            </a:r>
            <a:r>
              <a:rPr lang="fa-IR" sz="2800" dirty="0" smtClean="0">
                <a:cs typeface="B Nazanin" pitchFamily="2" charset="-78"/>
              </a:rPr>
              <a:t>ستاده روی ترازوی د</a:t>
            </a:r>
            <a:r>
              <a:rPr lang="fa-IR" sz="2800" dirty="0" smtClean="0">
                <a:latin typeface="Arial" pitchFamily="34" charset="0"/>
                <a:cs typeface="B Nazanin" pitchFamily="2" charset="-78"/>
              </a:rPr>
              <a:t>ي</a:t>
            </a:r>
            <a:r>
              <a:rPr lang="fa-IR" sz="2800" dirty="0" smtClean="0">
                <a:cs typeface="B Nazanin" pitchFamily="2" charset="-78"/>
              </a:rPr>
              <a:t>ژ</a:t>
            </a:r>
            <a:r>
              <a:rPr lang="fa-IR" sz="2800" dirty="0" smtClean="0">
                <a:latin typeface="Arial" pitchFamily="34" charset="0"/>
                <a:cs typeface="B Nazanin" pitchFamily="2" charset="-78"/>
              </a:rPr>
              <a:t>ي</a:t>
            </a:r>
            <a:r>
              <a:rPr lang="fa-IR" sz="2800" dirty="0" smtClean="0">
                <a:cs typeface="B Nazanin" pitchFamily="2" charset="-78"/>
              </a:rPr>
              <a:t>تالی</a:t>
            </a:r>
          </a:p>
          <a:p>
            <a:r>
              <a:rPr lang="fa-IR" sz="2800" dirty="0" smtClean="0">
                <a:cs typeface="B Nazanin" pitchFamily="2" charset="-78"/>
              </a:rPr>
              <a:t>ثبت وزن کودک روی کارت مراقبت كودك در حضور مادر و توض</a:t>
            </a:r>
            <a:r>
              <a:rPr lang="fa-IR" sz="2800" dirty="0" smtClean="0">
                <a:latin typeface="Arial" pitchFamily="34" charset="0"/>
                <a:cs typeface="B Nazanin" pitchFamily="2" charset="-78"/>
              </a:rPr>
              <a:t>ي</a:t>
            </a:r>
            <a:r>
              <a:rPr lang="fa-IR" sz="2800" dirty="0" smtClean="0">
                <a:cs typeface="B Nazanin" pitchFamily="2" charset="-78"/>
              </a:rPr>
              <a:t>ح روند رشد کودک برای مادر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a-IR" sz="3600" dirty="0" smtClean="0">
                <a:solidFill>
                  <a:srgbClr val="0070C0"/>
                </a:solidFill>
                <a:cs typeface="B Nazanin" pitchFamily="2" charset="-78"/>
              </a:rPr>
              <a:t/>
            </a:r>
            <a:br>
              <a:rPr lang="fa-IR" sz="3600" dirty="0" smtClean="0">
                <a:solidFill>
                  <a:srgbClr val="0070C0"/>
                </a:solidFill>
                <a:cs typeface="B Nazanin" pitchFamily="2" charset="-78"/>
              </a:rPr>
            </a:br>
            <a:r>
              <a:rPr lang="fa-IR" sz="3600" dirty="0" smtClean="0">
                <a:solidFill>
                  <a:srgbClr val="0070C0"/>
                </a:solidFill>
                <a:cs typeface="B Nazanin" pitchFamily="2" charset="-78"/>
              </a:rPr>
              <a:t/>
            </a:r>
            <a:br>
              <a:rPr lang="fa-IR" sz="3600" dirty="0" smtClean="0">
                <a:solidFill>
                  <a:srgbClr val="0070C0"/>
                </a:solidFill>
                <a:cs typeface="B Nazanin" pitchFamily="2" charset="-78"/>
              </a:rPr>
            </a:br>
            <a:r>
              <a:rPr lang="ar-SA" sz="3600" b="1" dirty="0" smtClean="0">
                <a:solidFill>
                  <a:srgbClr val="0070C0"/>
                </a:solidFill>
                <a:cs typeface="B Nazanin" pitchFamily="2" charset="-78"/>
              </a:rPr>
              <a:t>ترازو</a:t>
            </a:r>
            <a:r>
              <a:rPr lang="en-US" sz="3600" dirty="0" smtClean="0">
                <a:solidFill>
                  <a:srgbClr val="0070C0"/>
                </a:solidFill>
                <a:cs typeface="B Nazanin" pitchFamily="2" charset="-78"/>
              </a:rPr>
              <a:t/>
            </a:r>
            <a:br>
              <a:rPr lang="en-US" sz="3600" dirty="0" smtClean="0">
                <a:solidFill>
                  <a:srgbClr val="0070C0"/>
                </a:solidFill>
                <a:cs typeface="B Nazanin" pitchFamily="2" charset="-78"/>
              </a:rPr>
            </a:br>
            <a:r>
              <a:rPr lang="fa-IR" sz="3600" dirty="0">
                <a:solidFill>
                  <a:srgbClr val="0070C0"/>
                </a:solidFill>
                <a:cs typeface="B Nazanin" pitchFamily="2" charset="-78"/>
              </a:rPr>
              <a:t/>
            </a:r>
            <a:br>
              <a:rPr lang="fa-IR" sz="3600" dirty="0">
                <a:solidFill>
                  <a:srgbClr val="0070C0"/>
                </a:solidFill>
                <a:cs typeface="B Nazanin" pitchFamily="2" charset="-78"/>
              </a:rPr>
            </a:br>
            <a:endParaRPr lang="en-US" sz="3600" dirty="0">
              <a:solidFill>
                <a:srgbClr val="0070C0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532859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>
              <a:buNone/>
            </a:pPr>
            <a:r>
              <a:rPr lang="ar-SA" sz="2800" dirty="0" smtClean="0">
                <a:cs typeface="B Nazanin" pitchFamily="2" charset="-78"/>
              </a:rPr>
              <a:t>ترازوی </a:t>
            </a:r>
            <a:r>
              <a:rPr lang="ar-SA" sz="2800" dirty="0">
                <a:cs typeface="B Nazanin" pitchFamily="2" charset="-78"/>
              </a:rPr>
              <a:t>دیجیتال </a:t>
            </a:r>
            <a:r>
              <a:rPr lang="ar-SA" sz="2800" dirty="0" smtClean="0">
                <a:cs typeface="B Nazanin" pitchFamily="2" charset="-78"/>
              </a:rPr>
              <a:t>مانند</a:t>
            </a:r>
            <a:endParaRPr lang="fa-IR" sz="2800" dirty="0" smtClean="0">
              <a:cs typeface="B Nazanin" pitchFamily="2" charset="-78"/>
            </a:endParaRPr>
          </a:p>
          <a:p>
            <a:pPr marL="0" indent="0" algn="r" rtl="1">
              <a:buNone/>
            </a:pPr>
            <a:r>
              <a:rPr lang="en-US" sz="2800" dirty="0" err="1" smtClean="0">
                <a:cs typeface="B Nazanin" pitchFamily="2" charset="-78"/>
              </a:rPr>
              <a:t>Uniscale</a:t>
            </a:r>
            <a:r>
              <a:rPr lang="fa-IR" sz="2800" dirty="0" smtClean="0">
                <a:cs typeface="B Nazanin" pitchFamily="2" charset="-78"/>
              </a:rPr>
              <a:t>  </a:t>
            </a:r>
            <a:r>
              <a:rPr lang="ar-SA" sz="2800" dirty="0" smtClean="0">
                <a:cs typeface="B Nazanin" pitchFamily="2" charset="-78"/>
              </a:rPr>
              <a:t>ابزار </a:t>
            </a:r>
            <a:r>
              <a:rPr lang="ar-SA" sz="2800" dirty="0">
                <a:cs typeface="B Nazanin" pitchFamily="2" charset="-78"/>
              </a:rPr>
              <a:t>بسیار دقیقی </a:t>
            </a:r>
            <a:r>
              <a:rPr lang="ar-SA" sz="2800" dirty="0" smtClean="0">
                <a:cs typeface="B Nazanin" pitchFamily="2" charset="-78"/>
              </a:rPr>
              <a:t>است</a:t>
            </a:r>
            <a:endParaRPr lang="en-US" sz="2800" dirty="0">
              <a:cs typeface="B Nazanin" pitchFamily="2" charset="-78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1560" y="1412776"/>
            <a:ext cx="2064519" cy="1906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987824" y="1484784"/>
            <a:ext cx="1813373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068960"/>
            <a:ext cx="1116348" cy="29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284984"/>
            <a:ext cx="841550" cy="2532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021288"/>
            <a:ext cx="1143898" cy="51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206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850106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/>
          </a:bodyPr>
          <a:lstStyle/>
          <a:p>
            <a:r>
              <a:rPr lang="fa-IR" sz="2800" b="1" dirty="0" smtClean="0">
                <a:solidFill>
                  <a:srgbClr val="0070C0"/>
                </a:solidFill>
                <a:cs typeface="B Nazanin" pitchFamily="2" charset="-78"/>
              </a:rPr>
              <a:t>روش صحیح اندازه‌گیری قد</a:t>
            </a:r>
            <a:endParaRPr lang="fa-IR" sz="2800" b="1" dirty="0">
              <a:solidFill>
                <a:srgbClr val="0070C0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340768"/>
            <a:ext cx="8352928" cy="532859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>
            <a:normAutofit/>
          </a:bodyPr>
          <a:lstStyle/>
          <a:p>
            <a:pPr>
              <a:lnSpc>
                <a:spcPct val="150000"/>
              </a:lnSpc>
            </a:pPr>
            <a:r>
              <a:rPr lang="fa-IR" sz="2400" dirty="0" smtClean="0">
                <a:cs typeface="B Nazanin" pitchFamily="2" charset="-78"/>
              </a:rPr>
              <a:t>تا 2 سالگی قد خواب</a:t>
            </a:r>
            <a:r>
              <a:rPr lang="fa-IR" sz="2400" dirty="0" smtClean="0">
                <a:latin typeface="Arial" pitchFamily="34" charset="0"/>
                <a:cs typeface="B Nazanin" pitchFamily="2" charset="-78"/>
              </a:rPr>
              <a:t>ي</a:t>
            </a:r>
            <a:r>
              <a:rPr lang="fa-IR" sz="2400" dirty="0" smtClean="0">
                <a:cs typeface="B Nazanin" pitchFamily="2" charset="-78"/>
              </a:rPr>
              <a:t>ده (</a:t>
            </a:r>
            <a:r>
              <a:rPr lang="en-US" sz="2400" dirty="0" smtClean="0">
                <a:cs typeface="B Nazanin" pitchFamily="2" charset="-78"/>
              </a:rPr>
              <a:t>Length</a:t>
            </a:r>
            <a:r>
              <a:rPr lang="fa-IR" sz="2400" dirty="0" smtClean="0">
                <a:cs typeface="B Nazanin" pitchFamily="2" charset="-78"/>
              </a:rPr>
              <a:t> )</a:t>
            </a:r>
          </a:p>
          <a:p>
            <a:pPr>
              <a:lnSpc>
                <a:spcPct val="150000"/>
              </a:lnSpc>
            </a:pPr>
            <a:r>
              <a:rPr lang="fa-IR" sz="2400" dirty="0" smtClean="0">
                <a:cs typeface="B Nazanin" pitchFamily="2" charset="-78"/>
              </a:rPr>
              <a:t> بعد از 2 سالگی قد ا</a:t>
            </a:r>
            <a:r>
              <a:rPr lang="fa-IR" sz="2400" dirty="0" smtClean="0">
                <a:latin typeface="Arial" pitchFamily="34" charset="0"/>
                <a:cs typeface="B Nazanin" pitchFamily="2" charset="-78"/>
              </a:rPr>
              <a:t>ي</a:t>
            </a:r>
            <a:r>
              <a:rPr lang="fa-IR" sz="2400" dirty="0" smtClean="0">
                <a:cs typeface="B Nazanin" pitchFamily="2" charset="-78"/>
              </a:rPr>
              <a:t>ستاده (</a:t>
            </a:r>
            <a:r>
              <a:rPr lang="en-US" sz="2400" dirty="0" smtClean="0">
                <a:cs typeface="B Nazanin" pitchFamily="2" charset="-78"/>
              </a:rPr>
              <a:t>Height</a:t>
            </a:r>
            <a:r>
              <a:rPr lang="fa-IR" sz="2400" dirty="0" smtClean="0">
                <a:cs typeface="B Nazanin" pitchFamily="2" charset="-78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ar-SA" sz="2400" dirty="0" smtClean="0">
                <a:cs typeface="B Nazanin" pitchFamily="2" charset="-78"/>
              </a:rPr>
              <a:t>قد كودكان بلندتر از 85 سانتیمتر به صورت ایستاده </a:t>
            </a:r>
            <a:endParaRPr lang="fa-IR" sz="2400" dirty="0" smtClean="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ar-SA" sz="2400" dirty="0" smtClean="0">
                <a:cs typeface="B Nazanin" pitchFamily="2" charset="-78"/>
              </a:rPr>
              <a:t> کودکان کوتاه</a:t>
            </a:r>
            <a:r>
              <a:rPr lang="fa-IR" sz="2400" dirty="0" smtClean="0">
                <a:cs typeface="B Nazanin" pitchFamily="2" charset="-78"/>
              </a:rPr>
              <a:t>‌</a:t>
            </a:r>
            <a:r>
              <a:rPr lang="ar-SA" sz="2400" dirty="0" smtClean="0">
                <a:cs typeface="B Nazanin" pitchFamily="2" charset="-78"/>
              </a:rPr>
              <a:t>تر از 85 سانتیمتر به صورت خوابیده</a:t>
            </a:r>
            <a:endParaRPr lang="fa-IR" sz="2400" dirty="0" smtClean="0">
              <a:cs typeface="B Nazanin" pitchFamily="2" charset="-78"/>
            </a:endParaRPr>
          </a:p>
          <a:p>
            <a:pPr>
              <a:lnSpc>
                <a:spcPct val="150000"/>
              </a:lnSpc>
            </a:pPr>
            <a:r>
              <a:rPr lang="fa-IR" sz="2400" dirty="0" smtClean="0">
                <a:cs typeface="B Nazanin" pitchFamily="2" charset="-78"/>
              </a:rPr>
              <a:t>قد ا</a:t>
            </a:r>
            <a:r>
              <a:rPr lang="fa-IR" sz="2400" dirty="0" smtClean="0">
                <a:latin typeface="Arial" pitchFamily="34" charset="0"/>
                <a:cs typeface="B Nazanin" pitchFamily="2" charset="-78"/>
              </a:rPr>
              <a:t>ي</a:t>
            </a:r>
            <a:r>
              <a:rPr lang="fa-IR" sz="2400" dirty="0" smtClean="0">
                <a:cs typeface="B Nazanin" pitchFamily="2" charset="-78"/>
              </a:rPr>
              <a:t>ستاده 0.7 سانتی متر کمتر از قد خواب</a:t>
            </a:r>
            <a:r>
              <a:rPr lang="fa-IR" sz="2400" dirty="0" smtClean="0">
                <a:latin typeface="Arial" pitchFamily="34" charset="0"/>
                <a:cs typeface="B Nazanin" pitchFamily="2" charset="-78"/>
              </a:rPr>
              <a:t>ي</a:t>
            </a:r>
            <a:r>
              <a:rPr lang="fa-IR" sz="2400" dirty="0" smtClean="0">
                <a:cs typeface="B Nazanin" pitchFamily="2" charset="-78"/>
              </a:rPr>
              <a:t>ده است</a:t>
            </a:r>
          </a:p>
          <a:p>
            <a:pPr>
              <a:lnSpc>
                <a:spcPct val="150000"/>
              </a:lnSpc>
            </a:pPr>
            <a:r>
              <a:rPr lang="fa-IR" sz="2400" dirty="0" smtClean="0">
                <a:cs typeface="B Nazanin" pitchFamily="2" charset="-78"/>
              </a:rPr>
              <a:t>قسمت متحرک در تخت قد سنج خوابيده بخش پا</a:t>
            </a:r>
            <a:r>
              <a:rPr lang="fa-IR" sz="2400" dirty="0" smtClean="0">
                <a:latin typeface="Arial" pitchFamily="34" charset="0"/>
                <a:cs typeface="B Nazanin" pitchFamily="2" charset="-78"/>
              </a:rPr>
              <a:t>ي</a:t>
            </a:r>
            <a:r>
              <a:rPr lang="fa-IR" sz="2400" dirty="0" smtClean="0">
                <a:cs typeface="B Nazanin" pitchFamily="2" charset="-78"/>
              </a:rPr>
              <a:t>ی </a:t>
            </a:r>
          </a:p>
          <a:p>
            <a:pPr>
              <a:lnSpc>
                <a:spcPct val="150000"/>
              </a:lnSpc>
            </a:pPr>
            <a:r>
              <a:rPr lang="fa-IR" sz="2400" dirty="0" smtClean="0">
                <a:cs typeface="B Nazanin" pitchFamily="2" charset="-78"/>
              </a:rPr>
              <a:t> قسمت متحرک درقد سنج ا</a:t>
            </a:r>
            <a:r>
              <a:rPr lang="fa-IR" sz="2400" dirty="0" smtClean="0">
                <a:latin typeface="Arial" pitchFamily="34" charset="0"/>
                <a:cs typeface="B Nazanin" pitchFamily="2" charset="-78"/>
              </a:rPr>
              <a:t>ي</a:t>
            </a:r>
            <a:r>
              <a:rPr lang="fa-IR" sz="2400" dirty="0" smtClean="0">
                <a:cs typeface="B Nazanin" pitchFamily="2" charset="-78"/>
              </a:rPr>
              <a:t>ستاده مربوط به قسمت سر</a:t>
            </a:r>
          </a:p>
          <a:p>
            <a:pPr>
              <a:lnSpc>
                <a:spcPct val="150000"/>
              </a:lnSpc>
            </a:pPr>
            <a:r>
              <a:rPr lang="fa-IR" sz="2400" dirty="0" smtClean="0">
                <a:cs typeface="B Nazanin" pitchFamily="2" charset="-78"/>
              </a:rPr>
              <a:t>کفش، جوراب و ز</a:t>
            </a:r>
            <a:r>
              <a:rPr lang="fa-IR" sz="2400" dirty="0" smtClean="0">
                <a:latin typeface="Arial" pitchFamily="34" charset="0"/>
                <a:cs typeface="B Nazanin" pitchFamily="2" charset="-78"/>
              </a:rPr>
              <a:t>ي</a:t>
            </a:r>
            <a:r>
              <a:rPr lang="fa-IR" sz="2400" dirty="0" smtClean="0">
                <a:cs typeface="B Nazanin" pitchFamily="2" charset="-78"/>
              </a:rPr>
              <a:t>نت آلات موی سر کودک در آورده شود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762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a-IR" sz="3200" b="1" dirty="0" smtClean="0">
                <a:solidFill>
                  <a:srgbClr val="0070C0"/>
                </a:solidFill>
                <a:cs typeface="B Nazanin" pitchFamily="2" charset="-78"/>
              </a:rPr>
              <a:t/>
            </a:r>
            <a:br>
              <a:rPr lang="fa-IR" sz="3200" b="1" dirty="0" smtClean="0">
                <a:solidFill>
                  <a:srgbClr val="0070C0"/>
                </a:solidFill>
                <a:cs typeface="B Nazanin" pitchFamily="2" charset="-78"/>
              </a:rPr>
            </a:br>
            <a:r>
              <a:rPr lang="ar-SA" sz="3200" b="1" dirty="0" smtClean="0">
                <a:solidFill>
                  <a:srgbClr val="0070C0"/>
                </a:solidFill>
                <a:cs typeface="B Nazanin" pitchFamily="2" charset="-78"/>
              </a:rPr>
              <a:t>قد سنج</a:t>
            </a:r>
            <a:r>
              <a:rPr lang="en-US" sz="3200" dirty="0" smtClean="0">
                <a:solidFill>
                  <a:srgbClr val="0070C0"/>
                </a:solidFill>
                <a:cs typeface="B Nazanin" pitchFamily="2" charset="-78"/>
              </a:rPr>
              <a:t/>
            </a:r>
            <a:br>
              <a:rPr lang="en-US" sz="3200" dirty="0" smtClean="0">
                <a:solidFill>
                  <a:srgbClr val="0070C0"/>
                </a:solidFill>
                <a:cs typeface="B Nazanin" pitchFamily="2" charset="-78"/>
              </a:rPr>
            </a:br>
            <a:endParaRPr lang="en-US" sz="3200" dirty="0">
              <a:solidFill>
                <a:srgbClr val="0070C0"/>
              </a:solidFill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08912" cy="54006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dirty="0" smtClean="0">
                <a:cs typeface="B Nazanin" pitchFamily="2" charset="-78"/>
              </a:rPr>
              <a:t>حداقل طول </a:t>
            </a:r>
            <a:r>
              <a:rPr lang="ar-SA" sz="2400" dirty="0" smtClean="0">
                <a:cs typeface="B Nazanin" pitchFamily="2" charset="-78"/>
              </a:rPr>
              <a:t>تخته </a:t>
            </a:r>
            <a:r>
              <a:rPr lang="ar-SA" sz="2400" dirty="0">
                <a:cs typeface="B Nazanin" pitchFamily="2" charset="-78"/>
              </a:rPr>
              <a:t>اندازه </a:t>
            </a:r>
            <a:r>
              <a:rPr lang="ar-SA" sz="2400" dirty="0" smtClean="0">
                <a:cs typeface="B Nazanin" pitchFamily="2" charset="-78"/>
              </a:rPr>
              <a:t>گیری</a:t>
            </a:r>
            <a:r>
              <a:rPr lang="fa-IR" sz="2400" dirty="0" smtClean="0">
                <a:cs typeface="B Nazanin" pitchFamily="2" charset="-78"/>
              </a:rPr>
              <a:t> قد </a:t>
            </a:r>
            <a:r>
              <a:rPr lang="ar-SA" sz="2400" dirty="0" smtClean="0">
                <a:cs typeface="B Nazanin" pitchFamily="2" charset="-78"/>
              </a:rPr>
              <a:t> 130 سانتیمتر</a:t>
            </a:r>
            <a:endParaRPr lang="fa-IR" sz="2400" dirty="0" smtClean="0"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2400" dirty="0" smtClean="0">
                <a:cs typeface="B Nazanin" pitchFamily="2" charset="-78"/>
              </a:rPr>
              <a:t>از </a:t>
            </a:r>
            <a:r>
              <a:rPr lang="ar-SA" sz="2400" dirty="0">
                <a:cs typeface="B Nazanin" pitchFamily="2" charset="-78"/>
              </a:rPr>
              <a:t>چوب سخت </a:t>
            </a:r>
            <a:r>
              <a:rPr lang="ar-SA" sz="2400" dirty="0" smtClean="0">
                <a:cs typeface="B Nazanin" pitchFamily="2" charset="-78"/>
              </a:rPr>
              <a:t>جنگلی، </a:t>
            </a:r>
            <a:r>
              <a:rPr lang="fa-IR" sz="2400" dirty="0" smtClean="0">
                <a:cs typeface="B Nazanin" pitchFamily="2" charset="-78"/>
              </a:rPr>
              <a:t>با </a:t>
            </a:r>
            <a:r>
              <a:rPr lang="ar-SA" sz="2400" dirty="0" smtClean="0">
                <a:cs typeface="B Nazanin" pitchFamily="2" charset="-78"/>
              </a:rPr>
              <a:t>روكش </a:t>
            </a:r>
            <a:r>
              <a:rPr lang="ar-SA" sz="2400" dirty="0">
                <a:cs typeface="B Nazanin" pitchFamily="2" charset="-78"/>
              </a:rPr>
              <a:t>محكم </a:t>
            </a:r>
            <a:r>
              <a:rPr lang="fa-IR" sz="2400" dirty="0" smtClean="0">
                <a:cs typeface="B Nazanin" pitchFamily="2" charset="-78"/>
              </a:rPr>
              <a:t>و </a:t>
            </a:r>
            <a:r>
              <a:rPr lang="ar-SA" sz="2400" dirty="0" smtClean="0">
                <a:cs typeface="B Nazanin" pitchFamily="2" charset="-78"/>
              </a:rPr>
              <a:t>ضد آب</a:t>
            </a:r>
            <a:endParaRPr lang="fa-IR" sz="2400" dirty="0" smtClean="0"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dirty="0" smtClean="0">
                <a:cs typeface="B Nazanin" pitchFamily="2" charset="-78"/>
              </a:rPr>
              <a:t>داراي </a:t>
            </a:r>
            <a:r>
              <a:rPr lang="ar-SA" sz="2400" dirty="0" smtClean="0">
                <a:cs typeface="B Nazanin" pitchFamily="2" charset="-78"/>
              </a:rPr>
              <a:t>دونوار </a:t>
            </a:r>
            <a:r>
              <a:rPr lang="ar-SA" sz="2400" dirty="0">
                <a:cs typeface="B Nazanin" pitchFamily="2" charset="-78"/>
              </a:rPr>
              <a:t>اندازه گیری در دو طرف </a:t>
            </a:r>
            <a:r>
              <a:rPr lang="fa-IR" sz="2400" dirty="0" smtClean="0">
                <a:cs typeface="B Nazanin" pitchFamily="2" charset="-78"/>
              </a:rPr>
              <a:t>با </a:t>
            </a:r>
            <a:r>
              <a:rPr lang="ar-SA" sz="2400" dirty="0" smtClean="0">
                <a:cs typeface="B Nazanin" pitchFamily="2" charset="-78"/>
              </a:rPr>
              <a:t>اندازه </a:t>
            </a:r>
            <a:r>
              <a:rPr lang="ar-SA" sz="2400" dirty="0">
                <a:cs typeface="B Nazanin" pitchFamily="2" charset="-78"/>
              </a:rPr>
              <a:t>های تا یك دهم </a:t>
            </a:r>
            <a:r>
              <a:rPr lang="ar-SA" sz="2400" dirty="0" smtClean="0">
                <a:cs typeface="B Nazanin" pitchFamily="2" charset="-78"/>
              </a:rPr>
              <a:t>سانتیمتر</a:t>
            </a:r>
            <a:endParaRPr lang="fa-IR" sz="2400" dirty="0" smtClean="0"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2400" dirty="0" smtClean="0">
                <a:cs typeface="B Nazanin" pitchFamily="2" charset="-78"/>
              </a:rPr>
              <a:t>قطعه </a:t>
            </a:r>
            <a:r>
              <a:rPr lang="ar-SA" sz="2400" dirty="0">
                <a:cs typeface="B Nazanin" pitchFamily="2" charset="-78"/>
              </a:rPr>
              <a:t>مربوط به پا </a:t>
            </a:r>
            <a:r>
              <a:rPr lang="fa-IR" sz="2400" dirty="0" smtClean="0">
                <a:cs typeface="B Nazanin" pitchFamily="2" charset="-78"/>
              </a:rPr>
              <a:t>متحرک </a:t>
            </a:r>
            <a:r>
              <a:rPr lang="ar-SA" sz="2400" dirty="0" smtClean="0">
                <a:cs typeface="B Nazanin" pitchFamily="2" charset="-78"/>
              </a:rPr>
              <a:t>باشد </a:t>
            </a:r>
            <a:r>
              <a:rPr lang="ar-SA" sz="2400" dirty="0">
                <a:cs typeface="B Nazanin" pitchFamily="2" charset="-78"/>
              </a:rPr>
              <a:t>و </a:t>
            </a:r>
            <a:r>
              <a:rPr lang="fa-IR" sz="2400" dirty="0" smtClean="0">
                <a:cs typeface="B Nazanin" pitchFamily="2" charset="-78"/>
              </a:rPr>
              <a:t>به صورت </a:t>
            </a:r>
            <a:r>
              <a:rPr lang="ar-SA" sz="2400" dirty="0" smtClean="0">
                <a:cs typeface="B Nazanin" pitchFamily="2" charset="-78"/>
              </a:rPr>
              <a:t>قائم </a:t>
            </a:r>
            <a:r>
              <a:rPr lang="ar-SA" sz="2400" dirty="0">
                <a:cs typeface="B Nazanin" pitchFamily="2" charset="-78"/>
              </a:rPr>
              <a:t>و عمودی </a:t>
            </a:r>
            <a:r>
              <a:rPr lang="ar-SA" sz="2400" dirty="0" smtClean="0">
                <a:cs typeface="B Nazanin" pitchFamily="2" charset="-78"/>
              </a:rPr>
              <a:t>روی تخته</a:t>
            </a:r>
            <a:endParaRPr lang="fa-IR" sz="2400" dirty="0" smtClean="0"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2400" dirty="0" smtClean="0">
                <a:cs typeface="B Nazanin" pitchFamily="2" charset="-78"/>
              </a:rPr>
              <a:t>برای </a:t>
            </a:r>
            <a:r>
              <a:rPr lang="ar-SA" sz="2400" dirty="0">
                <a:cs typeface="B Nazanin" pitchFamily="2" charset="-78"/>
              </a:rPr>
              <a:t>اندازه گیری قد </a:t>
            </a:r>
            <a:r>
              <a:rPr lang="fa-IR" sz="2400" dirty="0" smtClean="0">
                <a:cs typeface="B Nazanin" pitchFamily="2" charset="-78"/>
              </a:rPr>
              <a:t>ايستاده </a:t>
            </a:r>
            <a:r>
              <a:rPr lang="ar-SA" sz="2400" dirty="0" smtClean="0">
                <a:cs typeface="B Nazanin" pitchFamily="2" charset="-78"/>
              </a:rPr>
              <a:t>باید </a:t>
            </a:r>
            <a:r>
              <a:rPr lang="ar-SA" sz="2400" dirty="0">
                <a:cs typeface="B Nazanin" pitchFamily="2" charset="-78"/>
              </a:rPr>
              <a:t>بتوان صفحه را به راحتی در حالت ایستاده </a:t>
            </a:r>
            <a:r>
              <a:rPr lang="ar-SA" sz="2400" dirty="0" smtClean="0">
                <a:cs typeface="B Nazanin" pitchFamily="2" charset="-78"/>
              </a:rPr>
              <a:t>قرارداد</a:t>
            </a:r>
            <a:endParaRPr lang="fa-IR" sz="2400" dirty="0" smtClean="0"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2400" dirty="0" smtClean="0">
                <a:cs typeface="B Nazanin" pitchFamily="2" charset="-78"/>
              </a:rPr>
              <a:t> وقتی </a:t>
            </a:r>
            <a:r>
              <a:rPr lang="ar-SA" sz="2400" dirty="0">
                <a:cs typeface="B Nazanin" pitchFamily="2" charset="-78"/>
              </a:rPr>
              <a:t>تخته در حالت ایستاده قرارداده می شود قسمت بالای </a:t>
            </a:r>
            <a:r>
              <a:rPr lang="ar-SA" sz="2400" dirty="0" smtClean="0">
                <a:cs typeface="B Nazanin" pitchFamily="2" charset="-78"/>
              </a:rPr>
              <a:t>آن</a:t>
            </a:r>
            <a:r>
              <a:rPr lang="fa-IR" sz="2400" dirty="0" smtClean="0">
                <a:cs typeface="B Nazanin" pitchFamily="2" charset="-78"/>
              </a:rPr>
              <a:t> كه ثابت است، </a:t>
            </a:r>
            <a:r>
              <a:rPr lang="ar-SA" sz="2400" dirty="0" smtClean="0">
                <a:cs typeface="B Nazanin" pitchFamily="2" charset="-78"/>
              </a:rPr>
              <a:t>پایه آن </a:t>
            </a:r>
            <a:r>
              <a:rPr lang="ar-SA" sz="2400" dirty="0">
                <a:cs typeface="B Nazanin" pitchFamily="2" charset="-78"/>
              </a:rPr>
              <a:t>می شود كه کودکان باید پای خود را روی آن </a:t>
            </a:r>
            <a:r>
              <a:rPr lang="ar-SA" sz="2400" dirty="0" smtClean="0">
                <a:cs typeface="B Nazanin" pitchFamily="2" charset="-78"/>
              </a:rPr>
              <a:t>بگذارند</a:t>
            </a:r>
            <a:r>
              <a:rPr lang="fa-IR" sz="2400" dirty="0" smtClean="0">
                <a:cs typeface="B Nazanin" pitchFamily="2" charset="-78"/>
              </a:rPr>
              <a:t> و قسمت متحرك آن در بالا قرار مي‌گيرد</a:t>
            </a:r>
            <a:endParaRPr lang="en-US" sz="24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7089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4" descr="figure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95536" y="1988840"/>
            <a:ext cx="4117480" cy="2840057"/>
          </a:xfrm>
          <a:noFill/>
          <a:ln>
            <a:solidFill>
              <a:srgbClr val="0070C0"/>
            </a:solidFill>
          </a:ln>
        </p:spPr>
      </p:pic>
      <p:pic>
        <p:nvPicPr>
          <p:cNvPr id="19460" name="Picture 5" descr="figure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66474" y="764704"/>
            <a:ext cx="3987812" cy="504056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fa-IR" sz="3600" b="1" dirty="0" smtClean="0">
                <a:solidFill>
                  <a:srgbClr val="0070C0"/>
                </a:solidFill>
                <a:cs typeface="B Nazanin" pitchFamily="2" charset="-78"/>
              </a:rPr>
              <a:t>اندازه گیری قد به صورت خوابیده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8234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r" rtl="1"/>
            <a:r>
              <a:rPr lang="ar-SA" sz="2000" dirty="0" smtClean="0">
                <a:cs typeface="B Nazanin" pitchFamily="2" charset="-78"/>
              </a:rPr>
              <a:t>روش </a:t>
            </a:r>
            <a:r>
              <a:rPr lang="ar-SA" sz="2000" dirty="0">
                <a:cs typeface="B Nazanin" pitchFamily="2" charset="-78"/>
              </a:rPr>
              <a:t>كار را به مادر یا همراه كودك توضیح دهید</a:t>
            </a:r>
            <a:r>
              <a:rPr lang="ar-SA" sz="2000" dirty="0" smtClean="0">
                <a:cs typeface="B Nazanin" pitchFamily="2" charset="-78"/>
              </a:rPr>
              <a:t>.</a:t>
            </a:r>
            <a:endParaRPr lang="fa-IR" sz="2000" dirty="0" smtClean="0">
              <a:cs typeface="B Nazanin" pitchFamily="2" charset="-78"/>
            </a:endParaRPr>
          </a:p>
          <a:p>
            <a:r>
              <a:rPr lang="fa-IR" sz="2000" dirty="0" smtClean="0">
                <a:cs typeface="B Nazanin" pitchFamily="2" charset="-78"/>
              </a:rPr>
              <a:t>تخت قد سنج برای اندازه گ</a:t>
            </a:r>
            <a:r>
              <a:rPr lang="fa-IR" sz="2000" dirty="0" smtClean="0">
                <a:latin typeface="Arial" pitchFamily="34" charset="0"/>
                <a:cs typeface="B Nazanin" pitchFamily="2" charset="-78"/>
              </a:rPr>
              <a:t>ي</a:t>
            </a:r>
            <a:r>
              <a:rPr lang="fa-IR" sz="2000" dirty="0" smtClean="0">
                <a:cs typeface="B Nazanin" pitchFamily="2" charset="-78"/>
              </a:rPr>
              <a:t>ری قد خواب</a:t>
            </a:r>
            <a:r>
              <a:rPr lang="fa-IR" sz="2000" dirty="0" smtClean="0">
                <a:latin typeface="Arial" pitchFamily="34" charset="0"/>
                <a:cs typeface="B Nazanin" pitchFamily="2" charset="-78"/>
              </a:rPr>
              <a:t>ي</a:t>
            </a:r>
            <a:r>
              <a:rPr lang="fa-IR" sz="2000" dirty="0" smtClean="0">
                <a:cs typeface="B Nazanin" pitchFamily="2" charset="-78"/>
              </a:rPr>
              <a:t>ده، روی سطح صاف و محکم </a:t>
            </a:r>
          </a:p>
          <a:p>
            <a:r>
              <a:rPr lang="fa-IR" sz="2000" dirty="0" smtClean="0">
                <a:cs typeface="B Nazanin" pitchFamily="2" charset="-78"/>
              </a:rPr>
              <a:t>سر کودک مماس با تخته </a:t>
            </a:r>
            <a:r>
              <a:rPr lang="fa-IR" sz="2000" dirty="0" smtClean="0">
                <a:latin typeface="Arial" pitchFamily="34" charset="0"/>
                <a:cs typeface="B Nazanin" pitchFamily="2" charset="-78"/>
              </a:rPr>
              <a:t>ي</a:t>
            </a:r>
            <a:r>
              <a:rPr lang="fa-IR" sz="2000" dirty="0" smtClean="0">
                <a:cs typeface="B Nazanin" pitchFamily="2" charset="-78"/>
              </a:rPr>
              <a:t>ا د</a:t>
            </a:r>
            <a:r>
              <a:rPr lang="fa-IR" sz="2000" dirty="0" smtClean="0">
                <a:latin typeface="Arial" pitchFamily="34" charset="0"/>
                <a:cs typeface="B Nazanin" pitchFamily="2" charset="-78"/>
              </a:rPr>
              <a:t>ي</a:t>
            </a:r>
            <a:r>
              <a:rPr lang="fa-IR" sz="2000" dirty="0" smtClean="0">
                <a:cs typeface="B Nazanin" pitchFamily="2" charset="-78"/>
              </a:rPr>
              <a:t>وار، با گذاشتن دست ها روی زانوی کودک قد او را به دقت خوانده و ثبت می‌کن</a:t>
            </a:r>
            <a:r>
              <a:rPr lang="fa-IR" sz="2000" dirty="0" smtClean="0">
                <a:latin typeface="Arial" pitchFamily="34" charset="0"/>
                <a:cs typeface="B Nazanin" pitchFamily="2" charset="-78"/>
              </a:rPr>
              <a:t>ي</a:t>
            </a:r>
            <a:r>
              <a:rPr lang="fa-IR" sz="2000" dirty="0" smtClean="0">
                <a:cs typeface="B Nazanin" pitchFamily="2" charset="-78"/>
              </a:rPr>
              <a:t>م </a:t>
            </a:r>
          </a:p>
          <a:p>
            <a:pPr lvl="0" algn="r" rtl="1"/>
            <a:r>
              <a:rPr lang="ar-SA" sz="2000" dirty="0" smtClean="0">
                <a:cs typeface="B Nazanin" pitchFamily="2" charset="-78"/>
              </a:rPr>
              <a:t>كفش </a:t>
            </a:r>
            <a:r>
              <a:rPr lang="ar-SA" sz="2000" dirty="0">
                <a:cs typeface="B Nazanin" pitchFamily="2" charset="-78"/>
              </a:rPr>
              <a:t>های كودك و هر چیزی را كه ممكن است روی سرش باشد، دربیاورید.</a:t>
            </a:r>
            <a:endParaRPr lang="en-US" sz="2000" dirty="0">
              <a:cs typeface="B Nazanin" pitchFamily="2" charset="-78"/>
            </a:endParaRPr>
          </a:p>
          <a:p>
            <a:pPr lvl="0" algn="r" rtl="1"/>
            <a:r>
              <a:rPr lang="ar-SA" sz="2000" dirty="0">
                <a:cs typeface="B Nazanin" pitchFamily="2" charset="-78"/>
              </a:rPr>
              <a:t>كودك را به آرامی و به پشت روی تخته قرار دهید، در حالی كه سرش در طرف قسمت ثابت عمودی و كف پاهایش نزدیك بخش متحرك باشد. </a:t>
            </a:r>
            <a:endParaRPr lang="en-US" sz="2000" dirty="0">
              <a:cs typeface="B Nazanin" pitchFamily="2" charset="-78"/>
            </a:endParaRPr>
          </a:p>
          <a:p>
            <a:pPr lvl="0" algn="r" rtl="1"/>
            <a:r>
              <a:rPr lang="ar-SA" sz="2000" dirty="0">
                <a:cs typeface="B Nazanin" pitchFamily="2" charset="-78"/>
              </a:rPr>
              <a:t>كودك باید درست در وسط تخته، با نگاه مستقیم به بالا، دراز بكشد.</a:t>
            </a:r>
            <a:endParaRPr lang="en-US" sz="2000" dirty="0">
              <a:cs typeface="B Nazanin" pitchFamily="2" charset="-78"/>
            </a:endParaRPr>
          </a:p>
          <a:p>
            <a:pPr lvl="0" algn="r" rtl="1"/>
            <a:r>
              <a:rPr lang="ar-SA" sz="2000" dirty="0">
                <a:cs typeface="B Nazanin" pitchFamily="2" charset="-78"/>
              </a:rPr>
              <a:t>دستیارباید سر كودك را محكم به بدنه تخته نگه دارد. </a:t>
            </a:r>
            <a:endParaRPr lang="en-US" sz="2000" dirty="0">
              <a:cs typeface="B Nazanin" pitchFamily="2" charset="-78"/>
            </a:endParaRPr>
          </a:p>
          <a:p>
            <a:pPr lvl="0" algn="r" rtl="1"/>
            <a:r>
              <a:rPr lang="ar-SA" sz="2000" dirty="0">
                <a:cs typeface="B Nazanin" pitchFamily="2" charset="-78"/>
              </a:rPr>
              <a:t>شخص مسئول اندازه گیری یك دست خود را روی زانوها (برای صاف نگهداشتن پاها) و با دست دیگر پاهای كودك را صاف در برابر بخش متحرک قرار دهد و آن را محكم اما به نرمی و آرامی روی پاها فشار می دهد. </a:t>
            </a:r>
            <a:endParaRPr lang="en-US" sz="2000" dirty="0">
              <a:cs typeface="B Nazanin" pitchFamily="2" charset="-78"/>
            </a:endParaRPr>
          </a:p>
          <a:p>
            <a:pPr lvl="0" algn="r" rtl="1"/>
            <a:r>
              <a:rPr lang="ar-SA" sz="2000" dirty="0">
                <a:cs typeface="B Nazanin" pitchFamily="2" charset="-78"/>
              </a:rPr>
              <a:t>مسئول اندازه گیری طول قد رابا تقریب یك دهم سانتیمترمی خواند واعلام می كند.</a:t>
            </a:r>
            <a:endParaRPr lang="en-US" sz="2000" dirty="0">
              <a:cs typeface="B Nazanin" pitchFamily="2" charset="-78"/>
            </a:endParaRPr>
          </a:p>
          <a:p>
            <a:pPr lvl="0" algn="r" rtl="1"/>
            <a:r>
              <a:rPr lang="ar-SA" sz="2000" dirty="0">
                <a:cs typeface="B Nazanin" pitchFamily="2" charset="-78"/>
              </a:rPr>
              <a:t>دستیار این عدد را با صدای بلند تكرار و روی صفحه داده ها ثبت می كند</a:t>
            </a:r>
            <a:r>
              <a:rPr lang="ar-SA" sz="2000" dirty="0" smtClean="0">
                <a:cs typeface="B Nazanin" pitchFamily="2" charset="-78"/>
              </a:rPr>
              <a:t>.</a:t>
            </a:r>
            <a:endParaRPr lang="en-US" sz="20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7908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708920"/>
            <a:ext cx="3386336" cy="251940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08920"/>
            <a:ext cx="4536503" cy="245811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92696"/>
            <a:ext cx="3960440" cy="171196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19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1052</Words>
  <Application>Microsoft Office PowerPoint</Application>
  <PresentationFormat>On-screen Show (4:3)</PresentationFormat>
  <Paragraphs>111</Paragraphs>
  <Slides>29</Slides>
  <Notes>2</Notes>
  <HiddenSlides>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B Nazanin</vt:lpstr>
      <vt:lpstr>Calibri</vt:lpstr>
      <vt:lpstr>Times New Roman</vt:lpstr>
      <vt:lpstr>Office Theme</vt:lpstr>
      <vt:lpstr> مراقبت‌هاي ادغام يافته كودك سالم  اندازه‌گيري وزن و قد كودك </vt:lpstr>
      <vt:lpstr>اهمیت انجام صحیح اندازه گیری‌های تن سنجی</vt:lpstr>
      <vt:lpstr>روش صحيح اندازه‌گيري وزن</vt:lpstr>
      <vt:lpstr>  ترازو  </vt:lpstr>
      <vt:lpstr>روش صحیح اندازه‌گیری قد</vt:lpstr>
      <vt:lpstr> قد سنج </vt:lpstr>
      <vt:lpstr>PowerPoint Presentation</vt:lpstr>
      <vt:lpstr>اندازه گیری قد به صورت خوابیده</vt:lpstr>
      <vt:lpstr>PowerPoint Presentation</vt:lpstr>
      <vt:lpstr>PowerPoint Presentation</vt:lpstr>
      <vt:lpstr>اندازه گیری قد به صورت ايستاده </vt:lpstr>
      <vt:lpstr>PowerPoint Presentation</vt:lpstr>
      <vt:lpstr> روش صحیح تشخیص ادم گوده گذار در هر دو پا </vt:lpstr>
      <vt:lpstr>OVERVIEW OF METHODOLOGY: LENGTH MEASUREMENT USING LENGTH BOARD</vt:lpstr>
      <vt:lpstr>OVERVIEW OF METHODOLOGY: HEIGHT MEASUREMENT USING HEIGHT BOARD</vt:lpstr>
      <vt:lpstr> مروری بر خطاهای شایع در اندازه‌گیری‌های تن‌سنجی </vt:lpstr>
      <vt:lpstr>PowerPoint Presentation</vt:lpstr>
      <vt:lpstr>PowerPoint Presentation</vt:lpstr>
      <vt:lpstr>PowerPoint Presentation</vt:lpstr>
      <vt:lpstr>PowerPoint Presentation</vt:lpstr>
      <vt:lpstr>ابزار اندازه‌گيري قد خوابيده در خانه بهداشت </vt:lpstr>
      <vt:lpstr>ابزار اندازه‌گيري قد ايستاده در خانه بهداشت </vt:lpstr>
      <vt:lpstr>اندازه‌گيري قد خوابيده در خانه بهداشت </vt:lpstr>
      <vt:lpstr>اندازه‌گيري قد خوابيده در خانه بهداشت </vt:lpstr>
      <vt:lpstr>اندازه‌گيري وزن در خانه بهداشت </vt:lpstr>
      <vt:lpstr>ابزار اندازه‌گيري قد ايستاده در مركز بهداشتي درماني </vt:lpstr>
      <vt:lpstr>اندازه‌گيري قد نوزاد در بيمارستان آموزشي </vt:lpstr>
      <vt:lpstr>PowerPoint Presentation</vt:lpstr>
      <vt:lpstr>PowerPoint Presentation</vt:lpstr>
    </vt:vector>
  </TitlesOfParts>
  <Company>Office07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مراقبت‌هاي ادغام يافته كودك سالم </dc:title>
  <dc:creator>abolghasemi-n</dc:creator>
  <cp:lastModifiedBy>ابوالقاسمي دكتر ناريا</cp:lastModifiedBy>
  <cp:revision>53</cp:revision>
  <dcterms:created xsi:type="dcterms:W3CDTF">2015-02-23T05:43:04Z</dcterms:created>
  <dcterms:modified xsi:type="dcterms:W3CDTF">2017-05-17T09:09:46Z</dcterms:modified>
</cp:coreProperties>
</file>